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649" r:id="rId1"/>
  </p:sldMasterIdLst>
  <p:notesMasterIdLst>
    <p:notesMasterId r:id="rId36"/>
  </p:notesMasterIdLst>
  <p:sldIdLst>
    <p:sldId id="256" r:id="rId2"/>
    <p:sldId id="275" r:id="rId3"/>
    <p:sldId id="276" r:id="rId4"/>
    <p:sldId id="257" r:id="rId5"/>
    <p:sldId id="260" r:id="rId6"/>
    <p:sldId id="261" r:id="rId7"/>
    <p:sldId id="273" r:id="rId8"/>
    <p:sldId id="313" r:id="rId9"/>
    <p:sldId id="262" r:id="rId10"/>
    <p:sldId id="263" r:id="rId11"/>
    <p:sldId id="264" r:id="rId12"/>
    <p:sldId id="277" r:id="rId13"/>
    <p:sldId id="289" r:id="rId14"/>
    <p:sldId id="278" r:id="rId15"/>
    <p:sldId id="314" r:id="rId16"/>
    <p:sldId id="267" r:id="rId17"/>
    <p:sldId id="315" r:id="rId18"/>
    <p:sldId id="279" r:id="rId19"/>
    <p:sldId id="280" r:id="rId20"/>
    <p:sldId id="316" r:id="rId21"/>
    <p:sldId id="281" r:id="rId22"/>
    <p:sldId id="282" r:id="rId23"/>
    <p:sldId id="317" r:id="rId24"/>
    <p:sldId id="284" r:id="rId25"/>
    <p:sldId id="312" r:id="rId26"/>
    <p:sldId id="318" r:id="rId27"/>
    <p:sldId id="309" r:id="rId28"/>
    <p:sldId id="319" r:id="rId29"/>
    <p:sldId id="292" r:id="rId30"/>
    <p:sldId id="293" r:id="rId31"/>
    <p:sldId id="320" r:id="rId32"/>
    <p:sldId id="321" r:id="rId33"/>
    <p:sldId id="298" r:id="rId34"/>
    <p:sldId id="30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31"/>
    <a:srgbClr val="EAB736"/>
    <a:srgbClr val="76EF4B"/>
    <a:srgbClr val="FC6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28" autoAdjust="0"/>
  </p:normalViewPr>
  <p:slideViewPr>
    <p:cSldViewPr>
      <p:cViewPr>
        <p:scale>
          <a:sx n="72" d="100"/>
          <a:sy n="72" d="100"/>
        </p:scale>
        <p:origin x="-1096" y="-16"/>
      </p:cViewPr>
      <p:guideLst>
        <p:guide orient="horz" pos="2160"/>
        <p:guide pos="2880"/>
      </p:guideLst>
    </p:cSldViewPr>
  </p:slideViewPr>
  <p:outlineViewPr>
    <p:cViewPr>
      <p:scale>
        <a:sx n="33" d="100"/>
        <a:sy n="33" d="100"/>
      </p:scale>
      <p:origin x="0" y="1644"/>
    </p:cViewPr>
  </p:outlineViewPr>
  <p:notesTextViewPr>
    <p:cViewPr>
      <p:scale>
        <a:sx n="1" d="1"/>
        <a:sy n="1" d="1"/>
      </p:scale>
      <p:origin x="0" y="0"/>
    </p:cViewPr>
  </p:notesTextViewPr>
  <p:sorterViewPr>
    <p:cViewPr>
      <p:scale>
        <a:sx n="100" d="100"/>
        <a:sy n="100" d="100"/>
      </p:scale>
      <p:origin x="0" y="917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6C454B98-B6AF-4204-B528-724474CA1B62}" type="datetimeFigureOut">
              <a:rPr lang="ar-EG"/>
              <a:pPr>
                <a:defRPr/>
              </a:pPr>
              <a:t>24/02/1442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vl1pPr>
          </a:lstStyle>
          <a:p>
            <a:pPr>
              <a:defRPr/>
            </a:pPr>
            <a:fld id="{4C315A8C-8BFB-4FBA-B56D-08F3F267702A}" type="slidenum">
              <a:rPr lang="ar-EG"/>
              <a:pPr>
                <a:defRPr/>
              </a:pPr>
              <a:t>‹#›</a:t>
            </a:fld>
            <a:endParaRPr lang="ar-EG"/>
          </a:p>
        </p:txBody>
      </p:sp>
    </p:spTree>
    <p:extLst>
      <p:ext uri="{BB962C8B-B14F-4D97-AF65-F5344CB8AC3E}">
        <p14:creationId xmlns:p14="http://schemas.microsoft.com/office/powerpoint/2010/main" val="4218067"/>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pPr>
              <a:defRPr/>
            </a:pPr>
            <a:fld id="{4C315A8C-8BFB-4FBA-B56D-08F3F267702A}" type="slidenum">
              <a:rPr lang="ar-EG" smtClean="0"/>
              <a:pPr>
                <a:defRPr/>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spcBef>
                <a:spcPct val="0"/>
              </a:spcBef>
            </a:pPr>
            <a:endParaRPr lang="ar-EG"/>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765E0B-897B-4210-A1E7-99A3703116A6}" type="slidenum">
              <a:rPr lang="ar-EG"/>
              <a:pPr/>
              <a:t>34</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D3FB85F-79EB-41B0-A7CE-A241E2B93BA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AB4180EF-B36A-4819-AE1D-186983FF7075}" type="slidenum">
              <a:rPr lang="ar-JO" smtClean="0"/>
              <a:pPr>
                <a:defRPr/>
              </a:pPr>
              <a:t>‹#›</a:t>
            </a:fld>
            <a:endParaRPr lang="ar-JO"/>
          </a:p>
        </p:txBody>
      </p:sp>
    </p:spTree>
    <p:extLst>
      <p:ext uri="{BB962C8B-B14F-4D97-AF65-F5344CB8AC3E}">
        <p14:creationId xmlns:p14="http://schemas.microsoft.com/office/powerpoint/2010/main" val="415758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92893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932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309373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64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2226990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F26862E-5992-4DCF-A86A-DE0F513FB425}"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61A3E6EE-8D88-4818-85AF-D794ED220044}" type="slidenum">
              <a:rPr lang="ar-JO" smtClean="0"/>
              <a:pPr>
                <a:defRPr/>
              </a:pPr>
              <a:t>‹#›</a:t>
            </a:fld>
            <a:endParaRPr lang="ar-JO"/>
          </a:p>
        </p:txBody>
      </p:sp>
    </p:spTree>
    <p:extLst>
      <p:ext uri="{BB962C8B-B14F-4D97-AF65-F5344CB8AC3E}">
        <p14:creationId xmlns:p14="http://schemas.microsoft.com/office/powerpoint/2010/main" val="354315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DB6A7C7-D0E5-4A65-ACAF-D448DF1E1C81}"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9BB755D-E862-4CCF-92FC-BA0FDDE4CCC0}" type="slidenum">
              <a:rPr lang="ar-JO" smtClean="0"/>
              <a:pPr>
                <a:defRPr/>
              </a:pPr>
              <a:t>‹#›</a:t>
            </a:fld>
            <a:endParaRPr lang="ar-JO"/>
          </a:p>
        </p:txBody>
      </p:sp>
    </p:spTree>
    <p:extLst>
      <p:ext uri="{BB962C8B-B14F-4D97-AF65-F5344CB8AC3E}">
        <p14:creationId xmlns:p14="http://schemas.microsoft.com/office/powerpoint/2010/main" val="1013726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4"/>
          </p:nvPr>
        </p:nvSpPr>
        <p:spPr/>
        <p:txBody>
          <a:bodyPr/>
          <a:lstStyle>
            <a:lvl1pPr>
              <a:defRPr/>
            </a:lvl1pPr>
          </a:lstStyle>
          <a:p>
            <a:pPr>
              <a:defRPr/>
            </a:pPr>
            <a:fld id="{853B9CD2-B49A-491A-99A2-B0CF8753B343}" type="datetimeFigureOut">
              <a:rPr lang="ar-JO"/>
              <a:pPr>
                <a:defRPr/>
              </a:pPr>
              <a:t>24/02/1442</a:t>
            </a:fld>
            <a:endParaRPr lang="ar-JO"/>
          </a:p>
        </p:txBody>
      </p:sp>
      <p:sp>
        <p:nvSpPr>
          <p:cNvPr id="5" name="Footer Placeholder 4"/>
          <p:cNvSpPr>
            <a:spLocks noGrp="1"/>
          </p:cNvSpPr>
          <p:nvPr>
            <p:ph type="ftr" sz="quarter" idx="15"/>
          </p:nvPr>
        </p:nvSpPr>
        <p:spPr/>
        <p:txBody>
          <a:bodyPr/>
          <a:lstStyle>
            <a:lvl1pPr>
              <a:defRPr/>
            </a:lvl1pPr>
          </a:lstStyle>
          <a:p>
            <a:pPr>
              <a:defRPr/>
            </a:pPr>
            <a:endParaRPr lang="ar-JO"/>
          </a:p>
        </p:txBody>
      </p:sp>
      <p:sp>
        <p:nvSpPr>
          <p:cNvPr id="6" name="Slide Number Placeholder 5"/>
          <p:cNvSpPr>
            <a:spLocks noGrp="1"/>
          </p:cNvSpPr>
          <p:nvPr>
            <p:ph type="sldNum" sz="quarter" idx="16"/>
          </p:nvPr>
        </p:nvSpPr>
        <p:spPr>
          <a:ln/>
        </p:spPr>
        <p:txBody>
          <a:bodyPr/>
          <a:lstStyle>
            <a:lvl1pPr>
              <a:defRPr/>
            </a:lvl1pPr>
          </a:lstStyle>
          <a:p>
            <a:pPr>
              <a:defRPr/>
            </a:pPr>
            <a:fld id="{69475646-3324-4044-95E2-C40CA0BB13E8}" type="slidenum">
              <a:rPr lang="ar-JO"/>
              <a:pPr>
                <a:defRPr/>
              </a:pPr>
              <a:t>‹#›</a:t>
            </a:fld>
            <a:endParaRPr lang="ar-JO"/>
          </a:p>
        </p:txBody>
      </p:sp>
    </p:spTree>
    <p:extLst>
      <p:ext uri="{BB962C8B-B14F-4D97-AF65-F5344CB8AC3E}">
        <p14:creationId xmlns:p14="http://schemas.microsoft.com/office/powerpoint/2010/main" val="223848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292310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AA4067D-4492-42D8-A69F-C7AC18DC42EF}" type="datetimeFigureOut">
              <a:rPr lang="ar-JO" smtClean="0"/>
              <a:pPr>
                <a:defRPr/>
              </a:pPr>
              <a:t>24/02/1442</a:t>
            </a:fld>
            <a:endParaRPr lang="ar-JO"/>
          </a:p>
        </p:txBody>
      </p:sp>
      <p:sp>
        <p:nvSpPr>
          <p:cNvPr id="5" name="Footer Placeholder 4"/>
          <p:cNvSpPr>
            <a:spLocks noGrp="1"/>
          </p:cNvSpPr>
          <p:nvPr>
            <p:ph type="ftr" sz="quarter" idx="11"/>
          </p:nvPr>
        </p:nvSpPr>
        <p:spPr/>
        <p:txBody>
          <a:bodyPr/>
          <a:lstStyle/>
          <a:p>
            <a:pPr>
              <a:defRPr/>
            </a:pPr>
            <a:endParaRPr lang="ar-JO"/>
          </a:p>
        </p:txBody>
      </p:sp>
      <p:sp>
        <p:nvSpPr>
          <p:cNvPr id="6" name="Slide Number Placeholder 5"/>
          <p:cNvSpPr>
            <a:spLocks noGrp="1"/>
          </p:cNvSpPr>
          <p:nvPr>
            <p:ph type="sldNum" sz="quarter" idx="12"/>
          </p:nvPr>
        </p:nvSpPr>
        <p:spPr/>
        <p:txBody>
          <a:bodyPr/>
          <a:lstStyle/>
          <a:p>
            <a:pPr>
              <a:defRPr/>
            </a:pPr>
            <a:fld id="{F2129477-766D-400F-B2CD-86166BAB06F2}" type="slidenum">
              <a:rPr lang="ar-JO" smtClean="0"/>
              <a:pPr>
                <a:defRPr/>
              </a:pPr>
              <a:t>‹#›</a:t>
            </a:fld>
            <a:endParaRPr lang="ar-JO"/>
          </a:p>
        </p:txBody>
      </p:sp>
    </p:spTree>
    <p:extLst>
      <p:ext uri="{BB962C8B-B14F-4D97-AF65-F5344CB8AC3E}">
        <p14:creationId xmlns:p14="http://schemas.microsoft.com/office/powerpoint/2010/main" val="19663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6" name="Footer Placeholder 5"/>
          <p:cNvSpPr>
            <a:spLocks noGrp="1"/>
          </p:cNvSpPr>
          <p:nvPr>
            <p:ph type="ftr" sz="quarter" idx="11"/>
          </p:nvPr>
        </p:nvSpPr>
        <p:spPr/>
        <p:txBody>
          <a:bodyPr/>
          <a:lstStyle/>
          <a:p>
            <a:pPr>
              <a:defRPr/>
            </a:pPr>
            <a:endParaRPr lang="ar-JO"/>
          </a:p>
        </p:txBody>
      </p:sp>
      <p:sp>
        <p:nvSpPr>
          <p:cNvPr id="7" name="Slide Number Placeholder 6"/>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18569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8" name="Footer Placeholder 7"/>
          <p:cNvSpPr>
            <a:spLocks noGrp="1"/>
          </p:cNvSpPr>
          <p:nvPr>
            <p:ph type="ftr" sz="quarter" idx="11"/>
          </p:nvPr>
        </p:nvSpPr>
        <p:spPr/>
        <p:txBody>
          <a:bodyPr/>
          <a:lstStyle/>
          <a:p>
            <a:pPr>
              <a:defRPr/>
            </a:pPr>
            <a:endParaRPr lang="ar-JO"/>
          </a:p>
        </p:txBody>
      </p:sp>
      <p:sp>
        <p:nvSpPr>
          <p:cNvPr id="9" name="Slide Number Placeholder 8"/>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164805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0403E55-A865-4B94-9452-8F4F28FB1B7A}" type="datetimeFigureOut">
              <a:rPr lang="ar-JO" smtClean="0"/>
              <a:pPr>
                <a:defRPr/>
              </a:pPr>
              <a:t>24/02/1442</a:t>
            </a:fld>
            <a:endParaRPr lang="ar-JO"/>
          </a:p>
        </p:txBody>
      </p:sp>
      <p:sp>
        <p:nvSpPr>
          <p:cNvPr id="4" name="Footer Placeholder 3"/>
          <p:cNvSpPr>
            <a:spLocks noGrp="1"/>
          </p:cNvSpPr>
          <p:nvPr>
            <p:ph type="ftr" sz="quarter" idx="11"/>
          </p:nvPr>
        </p:nvSpPr>
        <p:spPr/>
        <p:txBody>
          <a:bodyPr/>
          <a:lstStyle/>
          <a:p>
            <a:pPr>
              <a:defRPr/>
            </a:pPr>
            <a:endParaRPr lang="ar-JO"/>
          </a:p>
        </p:txBody>
      </p:sp>
      <p:sp>
        <p:nvSpPr>
          <p:cNvPr id="5" name="Slide Number Placeholder 4"/>
          <p:cNvSpPr>
            <a:spLocks noGrp="1"/>
          </p:cNvSpPr>
          <p:nvPr>
            <p:ph type="sldNum" sz="quarter" idx="12"/>
          </p:nvPr>
        </p:nvSpPr>
        <p:spPr/>
        <p:txBody>
          <a:bodyPr/>
          <a:lstStyle/>
          <a:p>
            <a:pPr>
              <a:defRPr/>
            </a:pPr>
            <a:fld id="{87EBFBC0-5438-4FA3-A0A7-C64D1201AAF3}" type="slidenum">
              <a:rPr lang="ar-JO" smtClean="0"/>
              <a:pPr>
                <a:defRPr/>
              </a:pPr>
              <a:t>‹#›</a:t>
            </a:fld>
            <a:endParaRPr lang="ar-JO"/>
          </a:p>
        </p:txBody>
      </p:sp>
    </p:spTree>
    <p:extLst>
      <p:ext uri="{BB962C8B-B14F-4D97-AF65-F5344CB8AC3E}">
        <p14:creationId xmlns:p14="http://schemas.microsoft.com/office/powerpoint/2010/main" val="4143989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306222-50E6-48C2-84D9-F985C611BF17}" type="datetimeFigureOut">
              <a:rPr lang="ar-JO" smtClean="0"/>
              <a:pPr>
                <a:defRPr/>
              </a:pPr>
              <a:t>24/02/1442</a:t>
            </a:fld>
            <a:endParaRPr lang="ar-JO"/>
          </a:p>
        </p:txBody>
      </p:sp>
      <p:sp>
        <p:nvSpPr>
          <p:cNvPr id="3" name="Footer Placeholder 2"/>
          <p:cNvSpPr>
            <a:spLocks noGrp="1"/>
          </p:cNvSpPr>
          <p:nvPr>
            <p:ph type="ftr" sz="quarter" idx="11"/>
          </p:nvPr>
        </p:nvSpPr>
        <p:spPr/>
        <p:txBody>
          <a:bodyPr/>
          <a:lstStyle/>
          <a:p>
            <a:pPr>
              <a:defRPr/>
            </a:pPr>
            <a:endParaRPr lang="ar-JO"/>
          </a:p>
        </p:txBody>
      </p:sp>
      <p:sp>
        <p:nvSpPr>
          <p:cNvPr id="4" name="Slide Number Placeholder 3"/>
          <p:cNvSpPr>
            <a:spLocks noGrp="1"/>
          </p:cNvSpPr>
          <p:nvPr>
            <p:ph type="sldNum" sz="quarter" idx="12"/>
          </p:nvPr>
        </p:nvSpPr>
        <p:spPr/>
        <p:txBody>
          <a:bodyPr/>
          <a:lstStyle/>
          <a:p>
            <a:pPr>
              <a:defRPr/>
            </a:pPr>
            <a:fld id="{F252EAA8-ADBD-41C6-953D-6E43C3A7C1EE}" type="slidenum">
              <a:rPr lang="ar-JO" smtClean="0"/>
              <a:pPr>
                <a:defRPr/>
              </a:pPr>
              <a:t>‹#›</a:t>
            </a:fld>
            <a:endParaRPr lang="ar-JO"/>
          </a:p>
        </p:txBody>
      </p:sp>
    </p:spTree>
    <p:extLst>
      <p:ext uri="{BB962C8B-B14F-4D97-AF65-F5344CB8AC3E}">
        <p14:creationId xmlns:p14="http://schemas.microsoft.com/office/powerpoint/2010/main" val="229741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6" name="Footer Placeholder 5"/>
          <p:cNvSpPr>
            <a:spLocks noGrp="1"/>
          </p:cNvSpPr>
          <p:nvPr>
            <p:ph type="ftr" sz="quarter" idx="11"/>
          </p:nvPr>
        </p:nvSpPr>
        <p:spPr/>
        <p:txBody>
          <a:bodyPr/>
          <a:lstStyle/>
          <a:p>
            <a:pPr>
              <a:defRPr/>
            </a:pPr>
            <a:endParaRPr lang="ar-JO"/>
          </a:p>
        </p:txBody>
      </p:sp>
      <p:sp>
        <p:nvSpPr>
          <p:cNvPr id="7" name="Slide Number Placeholder 6"/>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416870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60EF6B8-F509-4B1F-93E0-43784D2480B3}" type="datetimeFigureOut">
              <a:rPr lang="ar-JO" smtClean="0"/>
              <a:pPr>
                <a:defRPr/>
              </a:pPr>
              <a:t>24/02/1442</a:t>
            </a:fld>
            <a:endParaRPr lang="ar-JO"/>
          </a:p>
        </p:txBody>
      </p:sp>
      <p:sp>
        <p:nvSpPr>
          <p:cNvPr id="6" name="Footer Placeholder 5"/>
          <p:cNvSpPr>
            <a:spLocks noGrp="1"/>
          </p:cNvSpPr>
          <p:nvPr>
            <p:ph type="ftr" sz="quarter" idx="11"/>
          </p:nvPr>
        </p:nvSpPr>
        <p:spPr/>
        <p:txBody>
          <a:bodyPr/>
          <a:lstStyle/>
          <a:p>
            <a:pPr>
              <a:defRPr/>
            </a:pPr>
            <a:endParaRPr lang="ar-JO"/>
          </a:p>
        </p:txBody>
      </p:sp>
      <p:sp>
        <p:nvSpPr>
          <p:cNvPr id="7" name="Slide Number Placeholder 6"/>
          <p:cNvSpPr>
            <a:spLocks noGrp="1"/>
          </p:cNvSpPr>
          <p:nvPr>
            <p:ph type="sldNum" sz="quarter" idx="12"/>
          </p:nvPr>
        </p:nvSpPr>
        <p:spPr/>
        <p:txBody>
          <a:body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111003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60EF6B8-F509-4B1F-93E0-43784D2480B3}" type="datetimeFigureOut">
              <a:rPr lang="ar-JO" smtClean="0"/>
              <a:pPr>
                <a:defRPr/>
              </a:pPr>
              <a:t>24/02/1442</a:t>
            </a:fld>
            <a:endParaRPr lang="ar-JO"/>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ar-JO"/>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2294A8D-CC75-4DFF-A4F5-5E7801F3FA4C}" type="slidenum">
              <a:rPr lang="ar-JO" smtClean="0"/>
              <a:pPr>
                <a:defRPr/>
              </a:pPr>
              <a:t>‹#›</a:t>
            </a:fld>
            <a:endParaRPr lang="ar-JO"/>
          </a:p>
        </p:txBody>
      </p:sp>
    </p:spTree>
    <p:extLst>
      <p:ext uri="{BB962C8B-B14F-4D97-AF65-F5344CB8AC3E}">
        <p14:creationId xmlns:p14="http://schemas.microsoft.com/office/powerpoint/2010/main" val="573448010"/>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 id="2147484661" r:id="rId12"/>
    <p:sldLayoutId id="2147484662" r:id="rId13"/>
    <p:sldLayoutId id="2147484663" r:id="rId14"/>
    <p:sldLayoutId id="2147484664" r:id="rId15"/>
    <p:sldLayoutId id="2147484665" r:id="rId16"/>
    <p:sldLayoutId id="214748466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17.xml"/><Relationship Id="rId5" Type="http://schemas.microsoft.com/office/2007/relationships/hdphoto" Target="../media/hdphoto12.wdp"/><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7.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1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نتيجة بحث الصور عن الحضارة الاسلامية"/>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15900"/>
            <a:ext cx="9144000" cy="68421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980728"/>
            <a:ext cx="5400600" cy="2088232"/>
          </a:xfrm>
          <a:solidFill>
            <a:schemeClr val="bg1"/>
          </a:solidFill>
        </p:spPr>
        <p:txBody>
          <a:bodyPr wrap="square" numCol="1" compatLnSpc="1">
            <a:prstTxWarp prst="textNoShape">
              <a:avLst/>
            </a:prstTxWarp>
            <a:noAutofit/>
            <a:scene3d>
              <a:camera prst="orthographicFront"/>
              <a:lightRig rig="threePt" dir="t"/>
            </a:scene3d>
            <a:sp3d extrusionH="57150">
              <a:bevelT h="25400" prst="softRound"/>
            </a:sp3d>
          </a:bodyPr>
          <a:lstStyle/>
          <a:p>
            <a:pPr eaLnBrk="1" hangingPunct="1">
              <a:defRPr/>
            </a:pP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400" cap="none" spc="50" dirty="0">
                <a:ln w="12700" cmpd="sng">
                  <a:solidFill>
                    <a:schemeClr val="accent6">
                      <a:satMod val="120000"/>
                      <a:shade val="80000"/>
                    </a:schemeClr>
                  </a:solidFill>
                  <a:prstDash val="solid"/>
                </a:ln>
                <a:solidFill>
                  <a:srgbClr val="00206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الحضارة العربية الإسلامية </a:t>
            </a:r>
            <a:r>
              <a:rPr lang="en-US"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a:t>
            </a: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t>
            </a:r>
            <a:r>
              <a:rPr lang="ar-JO" sz="2400"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الفصل الثاني</a:t>
            </a:r>
            <a:r>
              <a:rPr lang="ar-SA"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t>
            </a: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t/>
            </a:r>
            <a:br>
              <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rPr>
            </a:br>
            <a:endParaRPr lang="ar-JO" sz="2400" cap="none" spc="50" dirty="0">
              <a:ln w="12700" cmpd="sng">
                <a:solidFill>
                  <a:schemeClr val="accent6">
                    <a:satMod val="120000"/>
                    <a:shade val="80000"/>
                  </a:schemeClr>
                </a:solidFill>
                <a:prstDash val="solid"/>
              </a:ln>
              <a:solidFill>
                <a:sysClr val="windowText" lastClr="000000"/>
              </a:solidFill>
              <a:effectLst>
                <a:glow rad="53100">
                  <a:schemeClr val="accent6">
                    <a:satMod val="180000"/>
                    <a:alpha val="30000"/>
                  </a:schemeClr>
                </a:glow>
                <a:innerShdw blurRad="114300">
                  <a:prstClr val="black"/>
                </a:innerShdw>
              </a:effectLst>
              <a:latin typeface="Simplified Arabic" pitchFamily="18" charset="-78"/>
              <a:cs typeface="Simplified Arabic"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نتيجة بحث الصور عن حضارة تدمر"/>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32377" y="2636912"/>
            <a:ext cx="8879246" cy="3960440"/>
          </a:xfrm>
          <a:prstGeom prst="rect">
            <a:avLst/>
          </a:prstGeom>
          <a:pattFill prst="pct5">
            <a:fgClr>
              <a:srgbClr val="E1F331"/>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Content Placeholder 1"/>
          <p:cNvSpPr>
            <a:spLocks noGrp="1"/>
          </p:cNvSpPr>
          <p:nvPr>
            <p:ph sz="quarter" idx="13"/>
          </p:nvPr>
        </p:nvSpPr>
        <p:spPr>
          <a:xfrm>
            <a:off x="463817" y="260648"/>
            <a:ext cx="8229600" cy="5083224"/>
          </a:xfrm>
        </p:spPr>
        <p:txBody>
          <a:bodyPr wrap="square" numCol="1" anchor="t" anchorCtr="0" compatLnSpc="1">
            <a:prstTxWarp prst="textNoShape">
              <a:avLst/>
            </a:prstTxWarp>
          </a:bodyPr>
          <a:lstStyle/>
          <a:p>
            <a:pPr marL="0" indent="0" algn="r" rtl="1">
              <a:lnSpc>
                <a:spcPct val="150000"/>
              </a:lnSpc>
              <a:buNone/>
              <a:defRPr/>
            </a:pPr>
            <a:r>
              <a:rPr lang="ar-JO" sz="20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حضارة تدمر</a:t>
            </a:r>
            <a:r>
              <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اتخذت القبائل العربية المهاجرة من الجزيرة العربية من قرية تدمر قرب حمص مركزاً لها، وقد اهتموا بالتجارة فكانوا يجبون الرسوم من القوافل التجارية المارة بهم من الشرق والغرب، أما عبادتهم فكانت شبيه بآلهة شمالي سوريا وبابل وإيران والجزيرة العربية، وفي جانب العمارة والفن فظهرت الزخرفة على الملابس وبناء المعابد، كما ظهر التأثير التدمري في الرسوم اليوناني والروماني والبيزنطي، أما اللغة فكانت العربية والآرامية. </a:t>
            </a:r>
            <a:endParaRPr lang="ar-SA"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wrap="square" numCol="1" anchor="t" anchorCtr="0" compatLnSpc="1">
            <a:prstTxWarp prst="textNoShape">
              <a:avLst/>
            </a:prstTxWarp>
          </a:bodyPr>
          <a:lstStyle/>
          <a:p>
            <a:pPr marL="0" indent="0" eaLnBrk="1" hangingPunct="1">
              <a:lnSpc>
                <a:spcPct val="90000"/>
              </a:lnSpc>
              <a:defRPr/>
            </a:pPr>
            <a:r>
              <a:rPr lang="ar-JO" dirty="0"/>
              <a:t/>
            </a:r>
            <a:br>
              <a:rPr lang="ar-JO" dirty="0"/>
            </a:br>
            <a:endParaRPr lang="ar-JO" dirty="0"/>
          </a:p>
        </p:txBody>
      </p:sp>
      <p:sp>
        <p:nvSpPr>
          <p:cNvPr id="3" name="AutoShape 2" descr="نتيجة بحث الصور عن الغساسنة والمناذر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7504" y="4509120"/>
            <a:ext cx="8856983" cy="2484960"/>
          </a:xfrm>
          <a:prstGeom prst="rect">
            <a:avLst/>
          </a:prstGeom>
        </p:spPr>
      </p:pic>
      <p:sp>
        <p:nvSpPr>
          <p:cNvPr id="15363" name="Rectangle 2"/>
          <p:cNvSpPr>
            <a:spLocks noChangeArrowheads="1"/>
          </p:cNvSpPr>
          <p:nvPr/>
        </p:nvSpPr>
        <p:spPr bwMode="auto">
          <a:xfrm>
            <a:off x="539750" y="620688"/>
            <a:ext cx="8064500" cy="3847207"/>
          </a:xfrm>
          <a:prstGeom prst="rect">
            <a:avLst/>
          </a:prstGeom>
          <a:noFill/>
          <a:ln w="9525">
            <a:noFill/>
            <a:miter lim="800000"/>
            <a:headEnd/>
            <a:tailEnd/>
          </a:ln>
        </p:spPr>
        <p:txBody>
          <a:bodyPr>
            <a:spAutoFit/>
          </a:bodyPr>
          <a:lstStyle/>
          <a:p>
            <a:pPr algn="r" rtl="1">
              <a:buFontTx/>
              <a:buChar char="-"/>
            </a:pPr>
            <a:r>
              <a:rPr lang="ar-JO" sz="2800"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الغساسنة والمناذرة:</a:t>
            </a:r>
            <a:r>
              <a:rPr lang="ar-JO" sz="28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algn="r" rtl="1">
              <a:buFontTx/>
              <a:buChar char="-"/>
            </a:pPr>
            <a:r>
              <a:rPr lang="ar-SA"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a:t>
            </a:r>
            <a:r>
              <a:rPr lang="ar-JO" sz="2400"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نتفعت</a:t>
            </a: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دولة الغساسنة من موقعها التجاري على طريق القوافل، كما تمتعت باستخدامها نظم زراعية حديثة، وفي العمارة والفنون كان لهم مستوى متقدم حيث بنوا القصور والحمامات والمسارح والكنائس، كما تمتعت بموقعها السياسي وذلك بعد اعتناقها المسيحية حيث ايدها البيزنطيون لتدفع عنهم غارات البدو والقبائل العربية، واستمر حالهم حتى قدوم الإسلام. وقد استعمل الغساسنة اللغة الآرامية إضافة إلى العربية. </a:t>
            </a:r>
          </a:p>
          <a:p>
            <a:pPr algn="r" rtl="1">
              <a:buFontTx/>
              <a:buChar cha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a:buFontTx/>
              <a:buChar char="-"/>
            </a:pP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أما دولة المناذرة فقد قامت في بادية العراق بتشجيع من الفرس، وقد تكلم عرب الحيرة بالعربية والسريانية والآرامية، وفي جانب العمارة اشتهرت بقصورها</a:t>
            </a:r>
            <a:r>
              <a:rPr lang="ar-JO" sz="2400" b="1" dirty="0">
                <a:latin typeface="Simplified Arabic" panose="02020603050405020304" pitchFamily="18" charset="-78"/>
                <a:cs typeface="Simplified Arabic" panose="02020603050405020304" pitchFamily="18" charset="-78"/>
              </a:rPr>
              <a:t>. </a:t>
            </a:r>
            <a:endParaRPr lang="ar-EG" sz="2400" b="1" dirty="0">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نتيجة بحث الصور عن الحضارة الاسلامي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4725144"/>
            <a:ext cx="2915816" cy="213285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35496" y="116632"/>
            <a:ext cx="8877672" cy="4824536"/>
          </a:xfrm>
        </p:spPr>
        <p:txBody>
          <a:bodyPr wrap="square" numCol="1" anchor="t" anchorCtr="0" compatLnSpc="1">
            <a:prstTxWarp prst="textNoShape">
              <a:avLst/>
            </a:prstTxWarp>
          </a:bodyPr>
          <a:lstStyle/>
          <a:p>
            <a:pPr marL="0" indent="0" algn="just" rtl="1">
              <a:lnSpc>
                <a:spcPct val="150000"/>
              </a:lnSpc>
              <a:defRPr/>
            </a:pPr>
            <a:r>
              <a:rPr lang="ar-JO"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ثانياً: الفتح الإسلامي والتأثيرات الأجنبية للبلاد المفتوحة:    </a:t>
            </a:r>
            <a:endParaRPr lang="en-US" sz="16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انضوت تحت راية الدولة الإسلامية شعوب من مناطق مختلفة من العالم القديم فامتدت الدولة من الصين شرقاً وبلاد الأندلس غرباً وبحر قزوين شمالاً إلى بلاد النوبة جنوباً، وأقامت الحضارة الجديدة في المراكز الحضارية القديمة من فارس عبر أرض الرافدين وبلاد الشام إلى مصر. وقد دفع احترام الفاتحين للعلم إلى الاهتمام بالكتب فأقاموا لها الأماكن لحفظها وهذا ما يطلق عليه خزائن الكتب كما نتج عن حركة الفتوح إزالة الفواصل بين الهند وشرق البحر المتوسط الأمر الذي ساعد على الانتعاش الاقتصادي والثقافي بفعل التواصل.</a:t>
            </a:r>
          </a:p>
          <a:p>
            <a:pPr marL="0" indent="0" algn="just" rtl="1">
              <a:lnSpc>
                <a:spcPct val="150000"/>
              </a:lnSpc>
              <a:buNone/>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ar-JO"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endParaRPr lang="en-US" sz="1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3" name="Picture 2" descr="نتيجة بحث الصور عن ابوجعفر المنصور">
            <a:extLst>
              <a:ext uri="{FF2B5EF4-FFF2-40B4-BE49-F238E27FC236}">
                <a16:creationId xmlns:a16="http://schemas.microsoft.com/office/drawing/2014/main" xmlns="" id="{A1ACECF3-0654-4B3D-AE6A-B27164ABD52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90055" y="2808313"/>
            <a:ext cx="5951282" cy="1916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نتيجة بحث الصور عن الحضارة اليونانية في العالم  العربي"/>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470" y="3429000"/>
            <a:ext cx="9135530" cy="3428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539552" y="0"/>
            <a:ext cx="8229600" cy="2924944"/>
          </a:xfrm>
        </p:spPr>
        <p:txBody>
          <a:bodyPr wrap="square" numCol="1" anchor="t" anchorCtr="0" compatLnSpc="1">
            <a:prstTxWarp prst="textNoShape">
              <a:avLst/>
            </a:prstTxWarp>
            <a:noAutofit/>
          </a:bodyPr>
          <a:lstStyle/>
          <a:p>
            <a:pPr marL="0" indent="0" algn="r" rtl="1">
              <a:defRPr/>
            </a:pP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أهم الحضارات التي اثرت في الحضارة الإسلامية : </a:t>
            </a:r>
            <a:endParaRPr lang="en-US"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جمعت الحضارة العربية الإسلامية مزيجاً من الحضارات اليونانية والفارسية والهندية التي خضعت للحكم العربي الإسلامي :</a:t>
            </a:r>
            <a:endParaRPr lang="en-US"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اليونانية:  </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كانت الحضارة اليونانية ذات تأثير قوي في العلوم العقلية ويرجع ذلك إلى اهتمام اليونان بالعقل أكثر من الأدب. فنقل العرب عنهم في مجال الفلسفة عن افلاطون وأرسطو وفي الطب عن ابقراط. </a:t>
            </a:r>
            <a:endParaRPr lang="en-US"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الفارسية</a:t>
            </a: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اتخذ الفرس النظام الطبقي في الحكم إذ اعتبر بمثابة تقسيم إلهي مقدس شمل ابناء الملوك والنساك والأطباء والمنجمون وأصحاب العلوم مما يدل على محبة ملوكهم للعلم وأهله.  ويعتبر العصر الساساني من أفضل عصور الفرس في علومهم قبل الفتوحات الإسلامية</a:t>
            </a: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نتيجة بحث الصور عن الادب الفارسي"/>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0081" y="4293097"/>
            <a:ext cx="9164081" cy="273664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57200" y="10344"/>
            <a:ext cx="8229600" cy="4680520"/>
          </a:xfrm>
        </p:spPr>
        <p:txBody>
          <a:bodyPr wrap="square" numCol="1" anchor="t" anchorCtr="0" compatLnSpc="1">
            <a:prstTxWarp prst="textNoShape">
              <a:avLst/>
            </a:prstTxWarp>
            <a:normAutofit/>
          </a:bodyPr>
          <a:lstStyle/>
          <a:p>
            <a:pPr marL="0" indent="0" algn="r" rtl="1" eaLnBrk="1" hangingPunct="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هذا وقد اشتملت علوم الفرس في تلك الحقبة :</a:t>
            </a:r>
          </a:p>
          <a:p>
            <a:pPr marL="0" indent="0" algn="r" rtl="1" eaLnBrk="1" hangingPunct="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الآداب : </a:t>
            </a:r>
          </a:p>
          <a:p>
            <a:pPr marL="0" indent="0" algn="r" rtl="1" eaLnBrk="1" hangingPunct="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ارتبطت معظم الآثار الأدبية الفارسية بالدين وتعتبر (الافستا) الكتاب المقدس للديانة الزرداشية الفارسية هي المصدر الاول لدراسة العلوم الفارسية بشكل عام والأدبية بوجه خاص</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لكن مع الاضطرابات خرج الانتاج الفكري الفارسي عن الاطار الديني فأخذ الادب الفارسي يلبس ثوباً أدبياً حيث ربط الأدب بموضوعات اجتماعية وسياسية</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04D81F-1A7E-4A38-8CFB-6DDE0C3EF0E7}"/>
              </a:ext>
            </a:extLst>
          </p:cNvPr>
          <p:cNvSpPr txBox="1"/>
          <p:nvPr/>
        </p:nvSpPr>
        <p:spPr>
          <a:xfrm>
            <a:off x="467544" y="476672"/>
            <a:ext cx="8280920" cy="5209118"/>
          </a:xfrm>
          <a:prstGeom prst="rect">
            <a:avLst/>
          </a:prstGeom>
          <a:noFill/>
        </p:spPr>
        <p:txBody>
          <a:bodyPr wrap="square">
            <a:spAutoFit/>
          </a:bodyPr>
          <a:lstStyle/>
          <a:p>
            <a:pPr marL="0" indent="0" algn="r" rtl="1" eaLnBrk="1" hangingPunct="1">
              <a:lnSpc>
                <a:spcPct val="150000"/>
              </a:lnSpc>
              <a:defRPr/>
            </a:pP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وكانت اللغة </a:t>
            </a:r>
            <a:r>
              <a:rPr lang="ar-SA" sz="2800" b="1"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البهلوية</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الساسانية هي لغة الكتب والمعارف وتعد القصص والحكايات أبرز ما عرف عن الادب الفارسي المنثور وتناولت عدة موضوعات منها:</a:t>
            </a:r>
            <a:endPar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r>
              <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الحكم والوصايا والأخلاق والتاريخ البطولي في القصص والأساطير</a:t>
            </a:r>
            <a:r>
              <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eaLnBrk="1" hangingPunct="1">
              <a:lnSpc>
                <a:spcPct val="150000"/>
              </a:lnSpc>
              <a:defRPr/>
            </a:pPr>
            <a:r>
              <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كما تميز الأدب بالزخم الكبير في سرد سير ملوكهم وانجازاتهم العلمية وبطولاتهم فإيمان الفرس بقداسة الملك وتمتعه بالحق الإلهي هو المنطلق الأساسي في كتابة الأدب الفارسي الذي امتزج بالهندي ومن ثم العربي والإسلامي وذلك بعد الفتح الإسلامي لبلاد فارس. </a:t>
            </a:r>
            <a:endParaRPr lang="ar-JO" sz="2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4164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نتيجة بحث الصور عن الادب الفارس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7498" y="4077072"/>
            <a:ext cx="9018998" cy="2780927"/>
          </a:xfrm>
          <a:prstGeom prst="rect">
            <a:avLst/>
          </a:prstGeom>
        </p:spPr>
      </p:pic>
      <p:sp>
        <p:nvSpPr>
          <p:cNvPr id="2" name="Content Placeholder 1"/>
          <p:cNvSpPr>
            <a:spLocks noGrp="1"/>
          </p:cNvSpPr>
          <p:nvPr>
            <p:ph sz="quarter" idx="13"/>
          </p:nvPr>
        </p:nvSpPr>
        <p:spPr>
          <a:xfrm>
            <a:off x="1475655" y="138475"/>
            <a:ext cx="7244115" cy="5450765"/>
          </a:xfrm>
        </p:spPr>
        <p:txBody>
          <a:bodyPr wrap="square" numCol="1" anchor="t" anchorCtr="0" compatLnSpc="1">
            <a:prstTxWarp prst="textNoShape">
              <a:avLst/>
            </a:prstTxWarp>
            <a:noAutofit/>
          </a:bodyPr>
          <a:lstStyle/>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تعتبر قصة كليلة ودمنة من أشهر قصص الأدب الفارسي والتي عكست الامتزاج بين الأدبين الهندي والفارسي وترجمت إلى العربية في العصر العباسي من قبل عبد الرحمن بن المقفع. ولم يقتصر التأثير الديني على الأدب بل امتد إلى الشعراما العلوم الطبيعية فقد بلغت عناية الفرس وحرصهم على بقائها أن اختاروا لها من المكاتب أفضلها وكان علم نجوم ( الفلك) من أبرز العلوم الفارسية إذ حظي الكهنة والمنجمون بمكانة عالية في البلاط الفارسي فلعبوا دورا هاماً في التنبؤ في مصير الدولة والملوك. وفي مجال الطب والأدوية .   </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وفي النصف الثاني من القرن الثاني الهجري كثر الاهتمام بكتب تاريخ الفرس وآدابهم فلم يكن تأثير النقل والترجمة علمياً فقط بل شمل جميع مناحي الحياة السياسية والاقتصادية والاجتماعية والفكرية.</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buNone/>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69D6A06-F5F4-47B1-ACBC-AD0CEC826E70}"/>
              </a:ext>
            </a:extLst>
          </p:cNvPr>
          <p:cNvSpPr txBox="1"/>
          <p:nvPr/>
        </p:nvSpPr>
        <p:spPr>
          <a:xfrm>
            <a:off x="251520" y="260648"/>
            <a:ext cx="8550696" cy="6324808"/>
          </a:xfrm>
          <a:prstGeom prst="rect">
            <a:avLst/>
          </a:prstGeom>
          <a:noFill/>
        </p:spPr>
        <p:txBody>
          <a:bodyPr wrap="square">
            <a:spAutoFit/>
          </a:bodyPr>
          <a:lstStyle/>
          <a:p>
            <a:pPr marL="0" indent="0" algn="r" rtl="1">
              <a:lnSpc>
                <a:spcPct val="150000"/>
              </a:lnSpc>
              <a:defRPr/>
            </a:pPr>
            <a:r>
              <a:rPr lang="ar-JO" sz="32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الهندية:</a:t>
            </a:r>
            <a:r>
              <a:rPr lang="ar-JO" sz="32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marL="0" indent="0" algn="r" rtl="1">
              <a:lnSpc>
                <a:spcPct val="150000"/>
              </a:lnSpc>
              <a:defRPr/>
            </a:pP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اشتهرت الهند بالحساب وعلم النجوم وأسرار الطب وكثر من علومهم انتقل إلى فارس بحكم العلاقات التجارية بين الطرفين قبل الإسلام وفي هذا السياق يذكر ان كسرى قد أرسل طبيبه </a:t>
            </a:r>
            <a:r>
              <a:rPr lang="ar-JO" sz="2400"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برزويه</a:t>
            </a:r>
            <a:r>
              <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إلى الهند لاستحضار كتب الطب فعاد بالكثير.</a:t>
            </a: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sz="24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4" name="Picture 3">
            <a:extLst>
              <a:ext uri="{FF2B5EF4-FFF2-40B4-BE49-F238E27FC236}">
                <a16:creationId xmlns:a16="http://schemas.microsoft.com/office/drawing/2014/main" xmlns="" id="{A6FE8B8F-FD2D-4D13-8A1D-79A8C47BA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068960"/>
            <a:ext cx="7632848" cy="3312368"/>
          </a:xfrm>
          <a:prstGeom prst="rect">
            <a:avLst/>
          </a:prstGeom>
        </p:spPr>
      </p:pic>
    </p:spTree>
    <p:extLst>
      <p:ext uri="{BB962C8B-B14F-4D97-AF65-F5344CB8AC3E}">
        <p14:creationId xmlns:p14="http://schemas.microsoft.com/office/powerpoint/2010/main" val="235042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نتيجة بحث الصور عن بوصلة واوروبا"/>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95536" y="4281976"/>
            <a:ext cx="8136904" cy="25504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755576" y="188640"/>
            <a:ext cx="8229600" cy="4970834"/>
          </a:xfrm>
        </p:spPr>
        <p:txBody>
          <a:bodyPr>
            <a:noAutofit/>
          </a:bodyPr>
          <a:lstStyle/>
          <a:p>
            <a:pPr marL="0" indent="0" algn="r" rtl="1">
              <a:lnSpc>
                <a:spcPct val="150000"/>
              </a:lnSpc>
              <a:defRPr/>
            </a:pPr>
            <a:r>
              <a:rPr lang="ar-SA"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ثالثا: اثر الحضارة العربية الإسلامية في قيام النهضة الاوروبية الحديثة : </a:t>
            </a:r>
            <a:endParaRPr lang="en-US"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تعددت قنوات الاتصال بين العالم الإسلامي والغرب الأوروبي وبفضل العلماء العرب والمسلمين نقل التراث القديم المصري والآشوري والبابلي والصيني والإغريقي إلى اللغة العربية التي كانت لغة ثقافة وعلم . وإلى جانب العلوم النظرية التي أثرت في اوروبا سارت المعارف العملية الإسلامية كالصناعة والزراعة . </a:t>
            </a:r>
            <a:endParaRPr lang="en-US"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وقد وصلت الحضارة الإسلامية أوجها في العصر العباسي الأول الذي كان منارة إسلامية في العلوم والآداب ونقل المعارف والبحث والتنقيب والإبداع والابتكار وترجع هذه النهضة الثقافية </a:t>
            </a: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لعدة اسباب أهمها : </a:t>
            </a:r>
          </a:p>
          <a:p>
            <a:pPr marL="0" indent="0" algn="r" rtl="1">
              <a:lnSpc>
                <a:spcPct val="150000"/>
              </a:lnSpc>
              <a:defRPr/>
            </a:pPr>
            <a:r>
              <a:rPr lang="ar-SA"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قيام الخلفاء العباسيين - المنصور وهارون الرشيد والخليفة المأمون- بتشجيع الأعاجم الذين نشئوا عند العرب ، كما حظي أهل الذمة من ذوي المواهب بعنايتهم لإبراز مقدرتهم العلمية وظهرت الحاجة إلى الاستفادة من العلوم </a:t>
            </a:r>
            <a:endParaRPr lang="ar-JO" sz="16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1560" y="188640"/>
            <a:ext cx="8229600" cy="4897139"/>
          </a:xfrm>
        </p:spPr>
        <p:txBody>
          <a:bodyPr wrap="square" numCol="1" anchor="t" anchorCtr="0" compatLnSpc="1">
            <a:prstTxWarp prst="textNoShape">
              <a:avLst/>
            </a:prstTxWarp>
            <a:normAutofit/>
          </a:bodyPr>
          <a:lstStyle/>
          <a:p>
            <a:pPr marL="0" indent="0" algn="r" rtl="1">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وكانت الحركة العلمية تتمثل في ثلاثة جوانب هي: </a:t>
            </a:r>
            <a:endPar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حركة التصنيف وتنظيم العلوم الإسلامية والترجمة عن اللغات.</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حركة التصنيف: يرجع الفضل في التصنيف إلى الخليفة العباسي أبي جعفر المنصور الذي أشرف على العلماء. ومرت حركة التصنيف بثلاث مراحل وهي التقييد والتدوين ثم التصنيف. ومن اشهر المصنفين: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الإمام مالك الذي ألفّ الموطأ.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ابن اسحق الذي ألّف في سيرة الرسول صلى الله عليه وسلم.</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ابو حنيفة الذي صنف الفقه والرأي.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buNone/>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4" name="Picture 3">
            <a:extLst>
              <a:ext uri="{FF2B5EF4-FFF2-40B4-BE49-F238E27FC236}">
                <a16:creationId xmlns:a16="http://schemas.microsoft.com/office/drawing/2014/main" xmlns="" id="{57239C86-7DFB-469C-AA6E-E77F43398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429000"/>
            <a:ext cx="6624736" cy="2808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نتيجة بحث الصور عن الحضارة الاسلام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نتيجة بحث الصور عن الحضارة الاسلامية"/>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نتيجة بحث الصور عن الحضارة الاسلامية"/>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tipyan.com/wp-content/uploads/2019/01/op15-islamic-empire.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1"/>
          <p:cNvSpPr txBox="1">
            <a:spLocks/>
          </p:cNvSpPr>
          <p:nvPr/>
        </p:nvSpPr>
        <p:spPr>
          <a:xfrm>
            <a:off x="612775" y="160337"/>
            <a:ext cx="8229600" cy="6537325"/>
          </a:xfrm>
          <a:prstGeom prst="rect">
            <a:avLst/>
          </a:prstGeom>
          <a:blipFill>
            <a:blip r:embed="rId2"/>
            <a:tile tx="0" ty="0" sx="100000" sy="100000" flip="none" algn="tl"/>
          </a:blipFill>
        </p:spPr>
        <p:txBody>
          <a:bodyPr vert="horz" wrap="square" lIns="91440" tIns="45720" rIns="91440" bIns="45720" numCol="1" rtlCol="0" anchor="t" anchorCtr="0" compatLnSpc="1">
            <a:prstTxWarp prst="textNoShape">
              <a:avLst/>
            </a:prstTxWarp>
            <a:noAutofit/>
          </a:bodyPr>
          <a:lstStyle>
            <a:lvl1pPr marL="342900" indent="-342900" algn="r" rtl="1" eaLnBrk="0" fontAlgn="base" hangingPunct="0">
              <a:spcBef>
                <a:spcPts val="600"/>
              </a:spcBef>
              <a:spcAft>
                <a:spcPct val="0"/>
              </a:spcAft>
              <a:buClr>
                <a:schemeClr val="accent1"/>
              </a:buClr>
              <a:defRPr sz="2000" kern="1200" spc="30">
                <a:solidFill>
                  <a:schemeClr val="tx1"/>
                </a:solidFill>
                <a:latin typeface="+mn-lt"/>
                <a:ea typeface="+mn-ea"/>
                <a:cs typeface="Tahoma" pitchFamily="34" charset="0"/>
              </a:defRPr>
            </a:lvl1pPr>
            <a:lvl2pPr marL="742950" indent="-285750" algn="r" rtl="1" eaLnBrk="0" fontAlgn="base" hangingPunct="0">
              <a:spcBef>
                <a:spcPts val="1200"/>
              </a:spcBef>
              <a:spcAft>
                <a:spcPct val="0"/>
              </a:spcAft>
              <a:buClr>
                <a:schemeClr val="accent1"/>
              </a:buClr>
              <a:defRPr kern="1200">
                <a:solidFill>
                  <a:schemeClr val="tx2"/>
                </a:solidFill>
                <a:latin typeface="+mn-lt"/>
                <a:ea typeface="+mn-ea"/>
                <a:cs typeface="Tahoma" pitchFamily="34" charset="0"/>
              </a:defRPr>
            </a:lvl2pPr>
            <a:lvl3pPr marL="1143000" indent="-228600" algn="r" rtl="1" eaLnBrk="0" fontAlgn="base" hangingPunct="0">
              <a:spcBef>
                <a:spcPts val="1200"/>
              </a:spcBef>
              <a:spcAft>
                <a:spcPct val="0"/>
              </a:spcAft>
              <a:buClr>
                <a:schemeClr val="accent1"/>
              </a:buClr>
              <a:defRPr sz="1600" kern="1200">
                <a:solidFill>
                  <a:schemeClr val="tx1"/>
                </a:solidFill>
                <a:latin typeface="+mn-lt"/>
                <a:ea typeface="+mn-ea"/>
                <a:cs typeface="Tahoma" pitchFamily="34" charset="0"/>
              </a:defRPr>
            </a:lvl3pPr>
            <a:lvl4pPr marL="1600200" indent="-228600" algn="r" rtl="1" eaLnBrk="0" fontAlgn="base" hangingPunct="0">
              <a:spcBef>
                <a:spcPts val="1200"/>
              </a:spcBef>
              <a:spcAft>
                <a:spcPct val="0"/>
              </a:spcAft>
              <a:buClr>
                <a:schemeClr val="accent1"/>
              </a:buClr>
              <a:defRPr sz="1400" kern="1200">
                <a:solidFill>
                  <a:schemeClr val="tx2"/>
                </a:solidFill>
                <a:latin typeface="+mn-lt"/>
                <a:ea typeface="+mn-ea"/>
                <a:cs typeface="Tahoma" pitchFamily="34" charset="0"/>
              </a:defRPr>
            </a:lvl4pPr>
            <a:lvl5pPr marL="2057400" indent="-228600" algn="r" rtl="1" eaLnBrk="0" fontAlgn="base" hangingPunct="0">
              <a:spcBef>
                <a:spcPts val="1200"/>
              </a:spcBef>
              <a:spcAft>
                <a:spcPct val="0"/>
              </a:spcAft>
              <a:buClr>
                <a:schemeClr val="accent1"/>
              </a:buClr>
              <a:defRPr sz="1400" kern="120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marL="0" indent="0">
              <a:lnSpc>
                <a:spcPct val="250000"/>
              </a:lnSpc>
              <a:defRPr/>
            </a:pPr>
            <a:r>
              <a:rPr lang="ar-SA"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اولاً : في مفهوم وخصائص ومقومات الحضارة العربية الإسلامية : </a:t>
            </a:r>
            <a:endParaRPr lang="en-US"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nSpc>
                <a:spcPct val="250000"/>
              </a:lnSpc>
              <a:defRPr/>
            </a:pP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تمتعت الحضارة العربية الإسلامية بخصوصية مكنتها من الازدهار والاستمرار والتأثير في تاريخ الانسانية فهي: حصيلة الموروث الحضاري العربي ممزوجاً بالإسلام بما فيه من نظم وشرائع وفيها التقت نتاج الحضارات الأخرى؛ فهي الحضارة التي ظهرت بظهور الإسلام وتطورت بتطور الدولة العربية الإسلامية، وهي: نتاج أصيل للمنظور العربي الإسلامي</a:t>
            </a:r>
            <a:r>
              <a:rPr lang="en-US"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امتزجت فيه الحضارات والثقافات </a:t>
            </a:r>
            <a:endParaRPr lang="en-US"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nSpc>
                <a:spcPct val="250000"/>
              </a:lnSpc>
              <a:defRPr/>
            </a:pPr>
            <a:r>
              <a:rPr lang="ar-JO" sz="18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فالحضارة العربية الإسلامية: هي إرث مشترك بين جميع الشعوب التي انضوت تحت لوائها، فلا يستطيع العرب، الفرس، الترك، الأفغان، الأمازيغ...الخ، أن يقولوا إنها حضارتهم، فالجميع ساهم في هذا الصرح الكبير، بعيدة كل البعد عن النظرة الفوقية والاستعلائية.</a:t>
            </a:r>
          </a:p>
          <a:p>
            <a:pPr marL="0" indent="0">
              <a:lnSpc>
                <a:spcPct val="250000"/>
              </a:lnSpc>
              <a:defRPr/>
            </a:pPr>
            <a:r>
              <a:rPr lang="ar-JO" sz="1600" b="1" dirty="0">
                <a:effectLst>
                  <a:outerShdw blurRad="38100" dist="38100" dir="2700000" algn="tl">
                    <a:srgbClr val="000000">
                      <a:alpha val="43137"/>
                    </a:srgbClr>
                  </a:outerShdw>
                </a:effectLst>
                <a:cs typeface="PT Bold Heading" panose="02010400000000000000" pitchFamily="2" charset="-78"/>
              </a:rPr>
              <a:t>                                                                                                               </a:t>
            </a:r>
          </a:p>
        </p:txBody>
      </p:sp>
      <p:pic>
        <p:nvPicPr>
          <p:cNvPr id="2" name="صورة 6">
            <a:extLst>
              <a:ext uri="{FF2B5EF4-FFF2-40B4-BE49-F238E27FC236}">
                <a16:creationId xmlns:a16="http://schemas.microsoft.com/office/drawing/2014/main" xmlns="" id="{D83B9E9C-EAA9-4A37-90B4-CBBBA07E70A4}"/>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Effect>
                      <a14:colorTemperature colorTemp="88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7505" y="5229200"/>
            <a:ext cx="3468882" cy="1584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1E2E9B-3D42-45A4-8535-0881B3F1F9A3}"/>
              </a:ext>
            </a:extLst>
          </p:cNvPr>
          <p:cNvSpPr txBox="1"/>
          <p:nvPr/>
        </p:nvSpPr>
        <p:spPr>
          <a:xfrm>
            <a:off x="179512" y="836712"/>
            <a:ext cx="8100392" cy="6020110"/>
          </a:xfrm>
          <a:prstGeom prst="rect">
            <a:avLst/>
          </a:prstGeom>
          <a:noFill/>
        </p:spPr>
        <p:txBody>
          <a:bodyPr wrap="square">
            <a:spAutoFit/>
          </a:bodyPr>
          <a:lstStyle/>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2-تنظيم العلوم الإسلامية :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وصلت العلوم الإسلامية دقة عالية من التنظيم في العصر العباسي الأول حيث بدأت نتيجة الرغبة في فهم التنزيل والاقتداء بسنة الرسول كما لعبت قضية التعامل مع المغلوبين دوراً هاماً فارتبطت بتطبيق المبادئ والمفاهيم الإسلامية في الحياة العملية في الأمصار وإقامة خلافة إسلامية</a:t>
            </a:r>
            <a:r>
              <a:rPr lang="ar-SA" b="1" baseline="30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أبرز ملامح التطور:</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 ميلاد علم تفسير القرآن وفصله عن علم الحديث.</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ظهور الأئمة الأربعة: أبو حنيفة (150هـ)، ومالك (179هـ)، والشافعي (204هـ)، وأحمد بن حنبل(241هـ)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ظهرت مدرستان علميتان في علوم اللغة هما: مدرسة البصرة ومدرسة الكوفة. ومن أبرز علماء البصرة عيسى بن عمر القفي، وأبو العلاء، والخفاش، وسيبويه. ومن أئمة الكوفة: أبو جعفر الرئاسي، والكسائي، والفراء.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4" name="Picture 3">
            <a:extLst>
              <a:ext uri="{FF2B5EF4-FFF2-40B4-BE49-F238E27FC236}">
                <a16:creationId xmlns:a16="http://schemas.microsoft.com/office/drawing/2014/main" xmlns="" id="{C0D237A6-5A8F-4BBE-924F-1AFF956EB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93" y="4653136"/>
            <a:ext cx="6588427" cy="1991866"/>
          </a:xfrm>
          <a:prstGeom prst="rect">
            <a:avLst/>
          </a:prstGeom>
        </p:spPr>
      </p:pic>
    </p:spTree>
    <p:extLst>
      <p:ext uri="{BB962C8B-B14F-4D97-AF65-F5344CB8AC3E}">
        <p14:creationId xmlns:p14="http://schemas.microsoft.com/office/powerpoint/2010/main" val="309810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نتيجة بحث الصور عن البصرة قديما"/>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99592" y="4064547"/>
            <a:ext cx="6696744" cy="229487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611560" y="11764"/>
            <a:ext cx="8229600" cy="6369564"/>
          </a:xfrm>
        </p:spPr>
        <p:txBody>
          <a:bodyPr wrap="square" numCol="1" anchor="t" anchorCtr="0" compatLnSpc="1">
            <a:prstTxWarp prst="textNoShape">
              <a:avLst/>
            </a:prstTxWarp>
            <a:normAutofit/>
          </a:bodyPr>
          <a:lstStyle/>
          <a:p>
            <a:pPr marL="0" indent="0" algn="r" rtl="1">
              <a:lnSpc>
                <a:spcPct val="120000"/>
              </a:lnSpc>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علم التاريخ: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20000"/>
              </a:lnSpc>
              <a:buNone/>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بدأت دراسة التاريخ بصورة مبكرة في القرن الأول الهجري في المدينة واتجهت لدراسة سيرة الرسول وكانت مرتبطة بدراسة الحديث. بينما اتجهت الكوفة والبصرة لدراسة اخبار القبائل وشؤون الامصار ثم تطورت دراسة التاريخ في القرن الثاني الهجري فظهرت مدرستان للتاريخ: مدرسة المغازي في المدينة ومدرسة الاخباريين في الكوفة والبصرة. وبعد القرن الثاني تأثرت دراسة التاريخ بعلوم الاوائل كالجغرافية والفلسفة والفلك.</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نتيجة بحث الصور عن المدارس الفكرية القديمة"/>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15616" y="2996952"/>
            <a:ext cx="7272808" cy="31231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755576" y="116632"/>
            <a:ext cx="8229600" cy="4683224"/>
          </a:xfrm>
        </p:spPr>
        <p:txBody>
          <a:bodyPr wrap="square" numCol="1" anchor="t" anchorCtr="0" compatLnSpc="1">
            <a:prstTxWarp prst="textNoShape">
              <a:avLst/>
            </a:prstTxWarp>
            <a:normAutofit/>
          </a:bodyPr>
          <a:lstStyle/>
          <a:p>
            <a:pPr marL="0" indent="0" algn="r" rtl="1">
              <a:lnSpc>
                <a:spcPct val="15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برزت فكرة تكوين الثقافة العربية خلال القرون الثلاثة الاولى للهجرة في المراكز العربية التالية : </a:t>
            </a:r>
            <a:endPar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المدينة المنورة</a:t>
            </a:r>
            <a:endPar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دور الهجرة (الكوفة والبصرة) ابتداءً ثم الفسطاط والقيروان .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لقد عمل العرب في تلك الفترة على وضع أسس ثقافية عربية اسلامية ارتكزت على روح الدعوة الجديدة وأصولهم القافية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C2033EC-D014-4AC5-B31C-DEDCD905F035}"/>
              </a:ext>
            </a:extLst>
          </p:cNvPr>
          <p:cNvSpPr txBox="1"/>
          <p:nvPr/>
        </p:nvSpPr>
        <p:spPr>
          <a:xfrm>
            <a:off x="323528" y="332656"/>
            <a:ext cx="8028384" cy="6705682"/>
          </a:xfrm>
          <a:prstGeom prst="rect">
            <a:avLst/>
          </a:prstGeom>
          <a:noFill/>
        </p:spPr>
        <p:txBody>
          <a:bodyPr wrap="square">
            <a:spAutoFit/>
          </a:bodyPr>
          <a:lstStyle/>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ومن أبرز مظاهر انتشار الثقافة العربية الإسلامية: </a:t>
            </a:r>
          </a:p>
          <a:p>
            <a:pPr marL="0" indent="0" algn="r" rtl="1">
              <a:lnSpc>
                <a:spcPct val="150000"/>
              </a:lnSpc>
              <a:buNone/>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ظهرت الدراسات الإسلامية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متمثلة في القراءات والتفسير والحديث والفقه</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lnSpc>
                <a:spcPct val="15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لعب القراء دوراً هاماً في تعليم الناس قراءة القرآن وتعريفهم بالمفاهيم الإسلامية</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lnSpc>
                <a:spcPct val="15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ورافق تطور الدراسات الاسلامية تكوين حلقات للعلم ومن ثم ظهور مدارس فكرية وفقهية وصولاً إلى ظهور أعلام بارزين أو أئمة </a:t>
            </a:r>
            <a:endPar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ظهرت</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الدراسات العربية</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في اللغة والأخبار والأنساب إضافة إلى الشعر</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بدأ الاهتمام في</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اللغة العربية</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في وقت مبكر</a:t>
            </a:r>
            <a:r>
              <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لأهمية اللغة في قراءة القرآن بصورة صحيحة ، وأوجب ذلك استعمال العربية من قبل أعداد متزايدة من الموالي واختلاط العرب في الامصار بغيرهم ، وظهور اللحن نتيجة ذلك مما ولّد رد فعل قوي في دوائر العرب والمستعربين لحماية العربية والحفاظ على نقائها.</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وقد اتصلت بدايات الدراسات العربية بدراسة النحو لارتباطه بفهم القرآن الكريم وقد استقرت مفاهيم الدراسة النحوية ونطاقها خلال القرنين الأول للهجرة كما ارتبط فهم القرآن والحديث بالرجوع إلى الشعر وشملت الدراسات شعر العرب وأخبارهم وأيامهم .   </a:t>
            </a: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JO"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endParaRPr lang="ar-JO" b="1" dirty="0">
              <a:effectLst>
                <a:outerShdw blurRad="38100" dist="38100" dir="2700000" algn="tl">
                  <a:srgbClr val="000000">
                    <a:alpha val="43137"/>
                  </a:srgbClr>
                </a:outerShdw>
              </a:effectLst>
              <a:latin typeface="Blackadder ITC" pitchFamily="82" charset="0"/>
              <a:cs typeface="PT Bold Heading" panose="02010400000000000000" pitchFamily="2" charset="-78"/>
            </a:endParaRPr>
          </a:p>
          <a:p>
            <a:pPr marL="0" indent="0" algn="r" rtl="1">
              <a:lnSpc>
                <a:spcPct val="150000"/>
              </a:lnSpc>
              <a:defRPr/>
            </a:pPr>
            <a:endParaRPr lang="ar-EG"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صورة 3">
            <a:extLst>
              <a:ext uri="{FF2B5EF4-FFF2-40B4-BE49-F238E27FC236}">
                <a16:creationId xmlns:a16="http://schemas.microsoft.com/office/drawing/2014/main" xmlns="" id="{0761E342-B891-4C9C-9009-3AD734BDAB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941168"/>
            <a:ext cx="4752528" cy="1916831"/>
          </a:xfrm>
          <a:prstGeom prst="rect">
            <a:avLst/>
          </a:prstGeom>
        </p:spPr>
      </p:pic>
    </p:spTree>
    <p:extLst>
      <p:ext uri="{BB962C8B-B14F-4D97-AF65-F5344CB8AC3E}">
        <p14:creationId xmlns:p14="http://schemas.microsoft.com/office/powerpoint/2010/main" val="127561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data:image/jpeg;base64,/9j/4AAQSkZJRgABAQAAAQABAAD/2wCEAAkGBxMTEhUTExMWFhUXFxgZFxgYFxgaFxsYGBgXGhoYGRYYHSggGB0lHRgYITEiJSkrLi4uGB8zODMsNygtLisBCgoKDg0OGxAQGy0mICYtLS0vLS0tLS0tLS0tLS0tLS01LS01LS0tLS0tLS0tLS0tLS0tLS0tLS0tLS0tLS0tLf/AABEIALYBFQMBIgACEQEDEQH/xAAcAAACAgMBAQAAAAAAAAAAAAAEBQMGAAECBwj/xABAEAABAwIEAggDBgYCAgEFAAABAgMRACEEEjFBBVEGEyJhcYGR8DKhsRQjQlLB0QdicoLh8TOSorIkFSVDU5P/xAAZAQADAQEBAAAAAAAAAAAAAAACAwQBAAX/xAAuEQACAgIBAwQBAwIHAAAAAAAAAQIRAyExBBJBEyIyUYFhccEUsSMzQkORofH/2gAMAwEAAhEDEQA/ALsp/KRO/ZMelvWadMIzJQdwCJ7jE/QUi443Cbc/1FPuEkFNRNe6ivL8FJEHFLZf6o+R/efKtZuyo7R9Kzi5IA/qj/xVUhuiOY+opM9SQK+KBGETE6fvzqZbUnT3eu8OmpkJFB6hspbB8Ke0ryg+A0/Xzoyo1NwZGldFYGpApneLezkgCZiJt751A0znJC4hKvoZH+fCunUArEmRGh09OdzfvrrG4pLKLATfKNBIGpOw09RT8ME33sx3wuTjiGPyEITGY89rct55fuKhRi3JvHht/aeXjf6Ugd4gpN1BMTc5TJJ5EmVEyLxF4tRH22xKohOs/ADaw10876Dk95PoP0qRYUYsZZJg72kEd0X971MglQkBX9ySn60iZxGi1AgR92PxKP5spnxvpbWaa4BxagCqSd7n5i30rllFyx0F9SeafWuXGyNR78a6W4EGVPBPIKKI+kn1olhaVJlKgoHlBB9KYp7oCnyKMQjKpJHwnUf7rMRiUIBUflrvROOQkAhRgHQ+99qGweDaSZBCj7251Nlwd0rsbGSrZzhHlKNxAiQDrFFzQ2HdKlEmL6AchRNRZElOlwbI2k1hFcxFdigT2YDKRztcfIipFLEgW09a24maDW3cHkT4nNF/lTY15NWwrqbTPI/v8rUQ2BGlYggCu26NUpUhbbA8S13UvccJ7IiNNCT9fcU1fNLwkSZHnv8A7oeB0Ho4cMQiQoqSZ8NPQ6eR5USwLXFQYUySTuSfXQeWlG2oG0zZa0VvpC52FJ3OlhYz9P2o/DLC2hcgEII5iSk25Egml3SBaQu40QTWcOUQ01P5ESOcAUfc+xMf23FD7E4IKQpSRcJJF9SBoZmuhgAC2UpAykzzPZIud7xR2AIyxzFTRRxi2tMjc2tEBw3aUoaqIJ/6gfpWVPmisrXiT2we5lZ4pduR+Y6/1Ecu6m3BKB4kiGz6/OZovg21bfv/ACUT3jN8cHZ/uH610n4RXPHPg/uFZh7ppOd+6gYr2I2yYqaa4jStqqfaRj2bz0FiMRmICQVQb2PhWnHyolKLnu0Gm/vSmWHaCQANqr6bE5bZ0mokTGHCT7t3VVOm2PUl1IRBytyoGbFSjliNScpkckpq6kWqh9K8N1+KyhWUJDaFEakklRM6gBBIteeVehSSBwu52yrJxT7jwWQpYTOUITlTnvBzSQcovvFtpk51D9usgRBDaZKEz3SJOkkkkzAiSKYP8Tw7ZW4pSMqOwhtMk7RISOyk3J3OnitPGnHI6lsk6lxzU2/ChJhN++YtalNlkU5Oki48Hw2UdZiFwVDSBJ7haYFxy7hT1sIcSPvVo5AFI9RedOfOvOcLicUo5CpsH83Vlaj35SSnyiAByq08L4e6YzYpRPc2yE/9Qi3rQd6TF5cEltuh61gUpNihaTrpm9JM+vlUxwbZGZLaSR4JV5KFwfShmlYhk9s9agfiAhQ8haPKmJct1ibgi4G45jvplK6JZd32DcQAUhBBm+pFxINj8hS9hKwoSk66iII0v72pstaS2pU9kgnwI8dL0HhsQkpKswKeYMi1b2qSVnRk0gVx0NrJy9mLRqTqT3D9qLZdCkhQ0NxUXEW0KSlRukGT4eXjRLJBAy6VB1MKkMtONm6wCK6ItatTSKAOVGoskg7/AF1n1qWtIF/Ojb9pqJU3HlUyKiSK6BrYOnYDIX9TQDypAHfJ8haaZvCgFamifkZBnOEcopRoVlV/fdRc0i6ClyVfpLEm18tvnUrVmWrfgHLyqTjl8w/l/ep2m/uW/wChP0onL2lN6Q64WZAo1etCcMNh4UarWq8HwIJ/IiJrVdrQOVZTQBBxcdk7eVT8GP0FR8VV2JFd8FT9BSP9V/qVv/LNdJ3CllSkmCmFelDcMxiVokGDoRa3geVTdJ1QyqeYHqaWcLWpKEgiZMCBPd9aZLCsnJkJVChwp8JF1D1mol4ueyJJ3i+u1DOLEjLlEmylaTNxTLBqSSQnLAFyBAn9qFdNFOrMcqV0RYHDqzZ1W7hp58zTJIpXxXj+Gww+/fbbOwKhmPggXV5CqBxf+KpW4hrBtgBRMuOfFAn4WxYaTeT3CrIxUVSFPum7PUzrXlnTLMjHOJ2WJiYtlZV8ylY8TSfh/wDErG9lebrJV2kLaSEFJ0CVICSFQNSTrodnGKxzmLfQ88ylqEFPZuRJkZlGJtm2EFXfWSlSKOmxS778A2DwiFIUEp7MwSYgqF7JGhm47vCnTHDwhPNUe7eFCggKShOWAskxYSbnaTfnaTtse8olQSLEm528I961LNvSPRi27aAsK0esj0JTnHIwAQR5VceHNmAQbiJuVf8Al9DevOsat0OKK1tBoQU/dnNnEAplJJ1kgn1qydFuOlScq4Vl/wDzGwSkpEkkgTclI5wNK6UdWIz90+C+oXUGH+7KkjQ9od2xHzFRcI4kh5vOggg945nXvsa6xbgHInSOXj391OjuqPMaabizWPWlLOUwMxNjyzZjr7vStsjqiQITmEwNtyO6jkpzTm7U6zRGS0e/SmOFhKVaA0tpn4iATp+GjW2wkQNKiUlA7NvD3tzrl5eWFZuzv3VFkwtLk2+4IrIrErBE1sVOomHNdRWEV0K1/RhusQa1Wb0VmHbwpZiDBporSl+JA86J8h4yFGvv3FEKNDN1O4sACppjWJOkCoSoz+FXyBNMMOn7hr+hP0FJekLpKTbZVPWAOpbH8ifkkUVewbPSiM+Fiwo060FwzSjSb1bg+BDP5M5c1rK2qso2tglbeV9z4ftRXBTIn350Iv8A4jRPBD2R4VPH+S2fwYP0wbUpkpTqVJH1qHhbcBtRBMAg62PO/nRHSpZDcjXOmO7x7u+k/FuNowTKSoFbijDbadVnxPwpG6j8yYquG7QpL2Khji8Wzh2lOPGEBRKZEmTskc/0rzTj/Tx/EEtsksN3sD94rxWLJHgZ+VIeP8TexOIAxCzOYAITZtGbQDc/XW9WAcBw6BdwtkCSBlKTlEzlI252N6ZpaDjAqJxC2llWVtSpMqIJuOZnwvPKg1Y5QU4YAUs6jYgzaZgjx3q2cS4SClRzHrEgQFJSmwzWARZQ57iNrCqivCrGYFNgCrYmBeQRqm4E6XHdRpo2SaGvBFghsagqHgP2NvOvUcA2FNlUabzpA3vHke6vIODumUbxH1/xXqxxiUNhJVqm4ClQJ5kbTbSkzXuHxm3jpCzCvjrjCYCTckySozYAWG+58pptjVZlAJMT8qrGBxSftBUSSBZIgxN4gSdpvrrTRSlHtLHVj8OYhJPfce/I0ucblZVjajG2wvFcPQpUOqBI1FgL6Zrd1pO1NRwv/wC3lKQApbgBJAJKUGwvtIBvIpCxh3RAbCVhahKcxOabE9q58RI8ImvRMEmyGVIjKgKNzqTp42NDTQnPlSSr7t/shF0d4G5hlAqVnJzGVBIUAfhHZ1SATYkyY0p87eiH9ffy76HSsHQ1ZCKit8nmyk5OztxeRBPIUJg1rUtJBURBzzZNxYciR3edGCiG02rnG2gVKkRLwxKpCykxsBeuH1dUgAqm91Ec94/SjE1siglBeDlL7BMEQRZWbw08u6iAKC61IUVSEjaNVR70qU4sbJM+/ZrzZQalSDab2TmuhSk4hSrAkqPL4QP6qbI0oGqZko0bUqt1qa7rbBMJpRjFwZpwRVd43iVZghFiQZURMDQ07mg8Stm0OSrQ39+tFLVaqo7j32nMiklwm4IFiJuDaxpu1xhJELQtsj8wsdNxSMmOX0VOHFA/Fh2TMEifpTpgy02eaE/+tV/i2JSQCkhQII1G+lP+GGcO1scifWKxqoo3Lwhrw0WoxRuKEwOwotVV4PgQT+RpRrKyaymtAlYB+5ojgSpAoVCpaozgosKniv7luT4sG6Y4pttkrcPZBSYHxKIM5UjcmPqTYV4fxnjrz7ynyrKT8CQUlKUj4UxvqZPM1bv4l41WKxfUJVDbR6vWMzigCryAgd1+dVU8PbxLvVspCEBVlb5EjtK5SdrcqthSAjF9pvo4zmKsS6kENnsfzO7Gdwm57zHI1MjFqDiHV/8A7CFHUdsWF9bbHX1k7j2NbQA2PhbACR3jQQPCZ7hSh/iLbjWRM5hGtsxUoSYnQRNaxySS52XHj3ClKYS9hkwthQJbEkZZ/CiQLd2ozClKUsLHXtwN3kbpSqc1iLiQTMap0EkVNwLiD2HCFLCurXIQTuJ+FQ35/veoelWHDS0KT/xOKOU2sTOZpRi4Fom8b0EG7pmvWys4bCpbxGQLJSFShQFyM1hrF+cxr5eisNtABKkCIuu5Tm2Am+9jPkJqm8N4f1eKw+YSF5VJzbpNwDex566VaHMUC/2h2UKuZgXEjL3m8+HKaOQMPoL4jj8MyZUkk6XSZI01i52sAb+kOFeU4S4tOUyAmSQYGmmnL0EmKaDgmZRcPxHRXICxPoAB4+RjxnCA4oNoKlG2YgwBeLDSAB391Le0NhOMXYwXwns9YlWVRvAIgnYkEET/ADCKt7LJSkqMZikAkkjRIE929Q8N4aA0EEC36R+wpf0xxbmRLTKsri1ISOeUqAUbHMBBAzDSZ5V2ODW2SZcryOgtYOSL7i+vO5/Wh0IM7E2AToIFNsMylCUoA7OWPfIUrfYKVeB9b6++dGvfyKT8E6SUiPiJM9w86JwzmYTyMe+6hEQuARPvSjG0AAAAAchRJNP9DJVRKK7rgV2K2QAudShJOUJF7k6fuTUYcWvMJBQI0TB10kG/+O+j/saCrNlk997+FQrfMkIFk6k/QVPOPbtvQ1SvggyqXuUAaDT1rC64kZQmSN5ER+tTqckAxrUal3rlgjJHdwRh8QFDv3omaTpRlJUk63IOnu1EJxKzbL4mfpU0sMoSqtHNJ8DAqEUhxUKWVC4CRB7ydvQU0aYSJJ1Ovf40MtlKQQBHhz8qbHHtHQaVgjYBMVKGkEEKSCCLgiohAUDREife9McQ2ytdI+AhtvrMPZYM5TcETdN+73vT/giwcM0RpktUXGrIF/D370onhbQSwhI2T+tSZxrk3BWNMJRZNB4Q0ZTMHxJJ8mTWVlbqgEqz1mjG+ldnGjD4dx5QkNoUqOZAJjzNq0tQCB4/vVT/AIj8Y6rCttJup1Uxf4UwbxzUU/PvpMFcq/UsltUef4jGqPWKWrtJSZPN10nMb3/ORUeCxfUsKXoty4jZKZ08Teh+GshwOlwnKHEKVbUAKkC9oHjS7iTxcUXCIEwBskDRPpVlW6NcqVkjT6jLpTmSmBf8SibJ7/zEbxFMOBsh95TpRCCtKUNpEZlLsECI2E+dKsc2UpaSFkhQzDYJVoQNTa1WjofhMwZzOtozYgAAKh0E9jMoGwuRABB7XfWy0gY8jPjOBfdbSlKoStUJbuAhLWdKZB07SSBAkz3GjWXkY9p3DADMQHGzHwrAEjuOx7lb07c4MDiciSFBIaiTBbQmM0RdRJEmdSvXWPPeNMfZ+IOBoKbbS5AJ0hQzQNMw5AbJB2MKSsY5IKax7i3Gm1tjrG7JziAlKTBzG0AA6qm8XFpsXE0pLrawqBmznKQoSEqm4soBV7fl5mo8dgU8SwS3G5+0sqkx8TiBqk7q0Md6RRPRtaMQhLmWBPZGk5DCE5rdgJCTA3FprW6RkXst+GsgKVbsG2hmwSe43jzqXhHDQkk3AgAa62n9htesU0VZUixAPdoJAnkdO7yvYcJhwEi21dDYjJKiZK0pTJMAc/pVZbd6x9xRgJaJTIN+cd/xKHiDawIj6acTcbSnq82WJUEplV9IF405bmq9hs7IhR+8xLhWoEJCoAsSkEwLhPOBe812V1HRmLHZeeHY9L2bJ+AgTsQRtWnsYlai0FAKAkmRbQweVlJ/7Cqknr+HtgpyrD1g2lBLyCJCVJEgOCVCQYMqFzoAMHiUuJIClFZVDshQWk50ntISM91JTK8toygXEDFVuzfTVuuC8FvKYn0096UUwbe/c1xwjCL6lAeASuBKUnNfYFahJOmkedHN4VCbGSfSniWyIV3UisNyM93+ajUCNRFcYamlhX8SADdRk9x7+dGuvpSO0oDzpTjuLNJ+E5jeydPNUfvU+Xtlyx2OEm9IKUdhf1rkpX+RW+1/TU+IBHyqu4niB3UASbAGNxAtflQbHSZJORTibKPYUoGbxF7ztb/QrqPpFP8ARyrks7mIA2j5edTMvg3nWkOLeKAXmVOAJu4kEqKL3UEmSpHOJI8NGuEfbeT1iQNATHM6GRsZrvX7uRcsHarGvWCKgdAIMVwFiNbeVdhuRvGlwQDY2BNalTEcAOQT50QiCa042JrGhf3tTGED8bHZ197UZw8gtI/pFKukbqUpBUSm8+W/1phwdQLDZBBEW9TUHU6Y3/bQ0w1GGg8NRho8HDJp8mjW6ysp+gSrEyi3OvKv4i4nPiHBoEIbaBnS3WLgD4icwHKx516ksgNkq0Ek+Arwt1TuLU9iDZGcqJ5ZiISOZjLW9OttlsuCXhKP/iPf1/LLP6EULhVJDLuYTB052qXh6/8A4jiRM9YJ8IH7/KgMO8EylQlKrH9/fKqPLMb0v2In0Qhu4Iv47CCPn591X3ohjfs5dcCCUhsJVoIKl9W0Qo3lRzGdLG9rUFpgFQgz6a3q9YbrGAjM8gNOrQpQk58oKDy0TlzC4HaVuaGbXBkEWDD8VzvtJaQcyFGY+LtKGaVAEFOQomcsAiDJqsdK8e+/ijCSsNFSU9VmcSQqYVYETCrjuipGuIht/EtjMsYoLyKbKsx6wryZJHZIBIIItA2Haa8KL6ipllzDMZCZZBVnmIIzEALVAAsdRoKxtLYSQt6B9IEYR0oWcqwozJACgPiRJ0O4HMVacU4y2r7WxdClTk/I6pJAzpBjLcm2pOukTvY9tCnG38FhlMoOVtRCA6pAA7ZK7LJOul/OpcPiOGqStvDhOZ+xQkgxB+LKJgjWluSvRqtcr/wbcO4mklBEKm0g6yLqjxBH9tWDE8RShCiSAEiTuIg+tULozw5SCVKBOV1aDsBHZkDQfDE8vGrH0sBGEeUj4g0spOl4kUUXTF5YLuSKHjuMYt50E/dtFUdn4jNgkEmdbbaagVZMdhSrGYWUkZWyoEqJkEgEkEDLlAGmuccqpOEJLjQBC1rcBKQEpRmn8ZAJULxA7Ub6Q16fY7qnVBxxcqaRlyKVOXMo+CZgTECw88ye7QyqZc+mvFEYdDD2ZKSkqGYgqypICSrKLmCU+ZHOqzgOENvo+0vOuNORLPVE9aiSSHHJ/EoGcpiyiO+lHC8e5iGEBcKS2hKQpQ7SiF57qJ+FJQnmVE7RNPsIgyTmOt5uVHnesnPtVLkPD03dG3wOujHHMQgBvElLgmEOjsrULRnR8KT/AEmNLCrelcX/AMivOnEuAjtwka2BNvEH96fcMxDy0K6txJUkGEuJIk7dsGw/t8qXHK72D1HTRW4jrjfE/s7QI+NxYQjxMkme5IUfSk7nECRlK/n+1V7j/FHMUWkpSUusBfWtEfeZ+yCUJE50wDdOY3FgL1Ayy8sTkyCJlwxHiBed9L1mf3VsPp8UO33cjF0pKpJMc7V0rDpP6EfpFcYbgaXDDjyjpZtO/wCXMZ05xRuF4Bh0kpZ683MnrIbk7TlN/wCkcqT2quSiWeMdKxU9hmpBkkgWOaIMgSJBjxvpVfx/QhK3R9nK1pUFFU3ykGD27A5pBE3ifL0dnouyB220c5IzE/8A9M3yimaMAyEx1YUALZhmt3A6Dupkbh5JMnUxlwih9GcHi2FR/wA6R2QAsFSdQoFcZY8VSI9LRwvo8ptSyXShB0QhLdhO8JyjfQQZ0mnwGm0aDYCtwKzuWyeeeUjhttKbJEfU95O5rWNHYHcU/M5foa7cdSnU+W9DOPFfZ0EjxMGR4Xiijd8ikBvI18DQr75TCE3Wr5bZjy3ovHKCUlXIe/0qHh7CUyomVKuT70FHkyduvsdFativHcPIEuKzGD4RvG3y/wAM+CIAYbCbCLR4n1obpDiUoTJOg2vU/AXQvDNKFgRI9aiyW1v7Hyd40N8LRsUFhEjajKowcEU+TCaysisp1Ann6+KodwTj6ZyltxRnUQgyD6V5/goTwgxrng2uVKVv37USrHdVwSN3Vlv+03V/4g+tA5svCrmCXp0/fxmihGr/AHL/AD+CscNfcGZtCc2a+XKSZG4iDYUI6TmMpPfY61PwzFdW8lZJAuCRrBBGm+vyqJx2SpUgmVGSZJ0ixM/Lc1QI8HLbkKsLCTbuFPBxpboaabSC52UgqAmdBE2HL9t0uDSk5wpRTICZEHU9okcssi1NmsThkIavmcClrVAICiFQ2FLMZExfsgkDka5xTNjJpFmxXDcdw1H2hTrMqnVcqJgdlKco0vMGLClXCWQ+6DiFvrxDpzIZRnEpVotThNhEmc1kiTQ2Lxz+LcC8RmW4tP3SEpMRsEpvlTmgk3JgRJiPS+B9HChIZQs9c8AcQ6IzBEWQDonfygC0QDdchIa9H+CIdaIOGZW2FFH3jy3EkJEE9poysKsY3B7RoXhnQd1hx77O22hCierUt1WeIB6vspUcubN2pmItvVzweHbYaQy2IQ2mBv4mTqSZJ5k1OvFZRb4th+9DUeBXqyu0K+GcBcaQpKnUrWtSlK7BCe0SY1Jgc/pU7vBg42WnF/dlJScspJmxAJJ5m/p3Tt41KPiMqOwuT5D2KqfT3pP1afsjUdc4ntwf+Ns66fiO3meVaq5MipzlSAnMBw9laVYdKzksn7xS06mSCsk89OdAcQwqXnS8tCc5AGYwogJBypGaw/tAOtLUYjKIm+gvy28aHxHEgVEE6axz1id45c5pEu6UrPYhhjBL+Rwy8AmDrp3mumVkq2HcLGJ7tK76P9HsQ7coLSPzOWJ8ExJHeQNTerngeBsNajrFfzAR5J09ZPfS2tg5erxx0tsreC4OtwJKW1qG5kgHSbyAad4jgriEyzDbgiC4oqQfFKSTPKI2vT9x9R0FeffxR6UKZbGHbV23hcgmUoBg3Gk6etau1ulb/sQy6jJkf0bexLAdLbpRjH5v2U9Wg6/Goag7D12E+Ix7aYQp1hpQ/C20XFCe8CZ53rzPhTBAz2BAMAagmwi3ZIPpTEuD4cxIEzoZIiT9bTP1pko/THxhdWemdHUN4jMetfWkWKVKhKv7UqJjuJ30q0NoCRCRAFgBb2K8+6ArUXTkUpIKYKVEqQYO2a6Tef0FehBNJdok6lVOjoczWlHfzoBzijYUW0nOsapRfL3KOidRbXuqIoddss5Em2VO/cpWprq+xSj9hq8YgaHMeSe19LDzrSC4vXsJ9VH9vL1rjO218SgNoGvoL7UqxvHlklLScg3UoAr8QNAO+/lRKNhRg38UN14VttCgIClc7k6CTufE1EyKSMvKJkmSbnc+v6U3auINMSXCNlFrlnbqJ1oHEcKbNwCk8wf0Mj5UwKLVxFMST0zFJrgR4rBISZMkxvfw0prw5H3KPD/NLOLWJM01wKYaT/Sn6CoOoVFEm3FWH4YfWi00HhxRKaLCySfJIaytVlUWwD5g4hxRTjLTMQhrMdZlStT5AR6004ySOHM8irN5HNVbcsk8zyq1ccSEsYdo6ZUztaB+p+VUPVFsbd/sVHA4lKHEKUkKSCZBAMyNwbG9F8WVhlhPVNdUoAl26lCeQvAG9huNL0DisMULKeRtNQusxcaUYnaVDzhrGELYLqlpUeUwbHUAE77EU64b1r8DAYZKVIkLUUtfAeyJzkE6X3g990nRfHsNrP2hCVp2KhmAItEawR9BV+6PPhrrHWx1jLiVDMjtFI1AUE3t33/UZaHQVx0HdBOi6QpRSokJgLcMSo/lTbTW+seUXLC4hDSVLSIzKISdeyNVSdZN58OVq/0Y6QMKYcZzdWrtQsgls5vzEaciDHnpWHiCkhLTzaxHwqbAW2tN7JWkGfAieaeS2ZJW2vBYmsSSM6j/AEJ5n8x+lK8dxvVtmXXSb5bpT3qULAD9PWfC4jBvSlwOAixzqIjuhMDfQilHGOAZSUuLW5hnIynOpKB/KttBCNrGIPcZoe1eWYkrprYn4505bYRkw6w8+odp0dpCAfynRRjlIAA1qu8AwT76ysIcccUSVLOkkTKlKt8+XhTHpc4xhXG8O0yhKoQsrCEgBJMhKLXJ3VpeAKO4Z0qWpIExGyduURrXTbS0h+JbtcjTAdDVEfeudWOSIKyO9ShAPgDVj4Zw3CYb/iaAV+c9pX/ZX6RVew/Flq2V3mPfv1pi3iVnRPv9KinPIFOMpfJlhXxG1pqEYpXh4R9daWNZt5qfq1e/elTynNvkX6UUG9aTuT5157/E3hAUlOJSCFoyoXGikFRiRrZR+Z7ovIwqucVTv4g4hKW2mFnsurIWf5UEWt3lPz52PC5eqtmqMdlJbxzaEgFxCTEqEySdTMXN/e9Qp401IJUonZKUn9dOVv8AbvC9EsG9lyLWgqnsyCIG9xPz386bsfw6ieqxKY729fMKHrFejLJBch3JfQm4Lx9TbzbyG3VFOzisqIIg7EaHXuppxHpTjsWQnN1TR1S0FAxp2l3P0HMVxjf4fcQF2n2FDSO0k7C0hV/OleJ6FcQmHEuuC90rzJ8Ym5nuoVPG+GgW4SdtW/wXDovxdjCoU2pQklORtAzLMiJkaaDUxfyq0rDzwhY6tsGcqSSpWvxK5X0HqdvJWOFusqCSwtOVQOYpI3EXiDYn3Ne2tvCInX3NLnJLhi8yp9yQt4jgkttygXKh63pNiTaQO0PTW+lW5zBhwZSSBIMjWx2nnROG4W0jROY/zX+WlHhi3EUsyS3tlT4Yw8u4bVHODHrGtNEpIPa7J5GR9asV9NB3VyptLgAWJjn+lP7ELeW3wKAmd64IjlTM8LTEAqA8R+oNa/8ApaN8x8Sf0okmge5FS4omSAOevlTtr/jT/SPpROL4AhQ1UDBi8i/jf51E80UwnkBUfWRfI2M00kTYUb1OlVRYfQ1i9/ClY1SFy2ycLrKEcfynXWsp1ndjPm1rAFTyGj+JQBHIa7nlTDiuKz4soBGRJFtR2R4ePyrnCLScUVDRIJFtLx5UBgXYLz6r5ZgH8yiY/WrCnj/kF44woLk7zfz+tDu9lOlzEfvTLi2LzMtqtKpPMjY/pQ+EwWcdY8rs7A8v28K1ASVy0CcPxBbOcJBUCCnMJFr6Gx2p7g0POffXaWrKnMF9UDylKPiJBkCJOUEAiagxGIS4lSWMOpQGYZktlUTAkwLERUuOxJSrrCFIIDqkq7SVBReSlMGxH3aQLbGsew4qlVnqPAeMqQkAMupSLSuLjnlUrMPMA3p5h+PIuCiBvKYB8Toa8b4b0veTq6tcR8UOD/zBpw301CtQ1MXlBG38pH12qN4JKVoc/TnyejPsYN1WYpKVxctrIkX1AMHzFMMCllKVN9YpSFC6XLiDygCvNmelLJgKakHdDxB9Fgj51HxXjzQS2cOjEdYpWhIKYBuZQrtWna0SSNDqjksyUI1VsuPH+hyMS2hIdTmbUerUbEJOraiJkbg7UJguhSmx8AV3Ic+cqiarDPTJuBlxSifyrQAR/cUZT6jzmm/EuMYlnCs4tORbbpgRMic0fCY2I8SNRMG4zAjJrh/9Fqb4epIgsOfJX/qTRLNvwLA70KH6VW8D0icWww8lS0laV50lWbKpDmSRAskmYnuo9npG8NV/79BU0sKXISWSStDpLyNJA+VToTOlL8P0oUdYPp6a0anjaVTKUmBMx/qlyxQS3YtxyLwcvSkEmvLumSuuxZbzR1aQLG0qhRGpjarbxjpQftH2ZDYT92VKckymZykIunYm8+FA9Dui7WJYzYqStYlRypC5Mmc5BIuokAeJJJgMw44433WMTajckUvAMvIOYEW0IN/IHYcu6rTwniqkyFTqSDJ3Nj4UR0i/h481C8DiFK5tukEnvSsJA8iPOt9GeiuOdM4vq2mhrlIKzoYAT8J1kn0p80peUHDNjS2WDB8XuO0Db5GKcM8RSdT78qr7+Dacc+z4ZrtDVxalQBMTr2vD6WqVfAH2UFZWl0JEqSgELgXlIjtGNv8AVTvA+Ygz9J86ZZmnkm36zRSEI/KKo+ExyVkFtY0uJhXdIFMWOIuJ1mO//FKUu1i59M/DLaUpAtPlr6b1CMaiJBX4FJB8woCKQq43kSVlQCU/ET78ar+E6YdZmcJQSQBkSCVDXYgFVzreZ22o9aTj7ULj00m9nozOJB39+zUxvVLwPSJIMqEJJAJlIA5kbmJ7x9TcktxoaqwzlKOxOXG4OmdgVsGtBVbpyFG6HxeGzjv2/ap5rc1zSapmp0J0WlJ1rh2cwvt+1M8Thc1x8XvWlxhJg68qjlicNeBqd7I3lhO1ZWnXQItNZWV+gaPn/gEHELQblSCBfex2/mileOaLeHCSCCpaidPwxod9amad6rFhQ0Dn/tas6XqPWZdgSU8oWAQRVi5GNrtYJiAOrYP8l/GTaKsfQbgacY6ovAllkAqTpmWqcqT3QCSO8VTkYnshJ0Gnd5+elet/wxZy4Eri63FE98QkX/t+tdPSBjtlj+3pbEBpCUiwyiIF9gLVyXWHRMgbH/INL+JPAtKOawkzzP7ftSbhr2bD9YDYk7nYnc0qilRQ8V0XwLqpWhB7wIV45kx7NStfw84XIJQo93XOR4WV7mkjGLUTlA8CRIHnvqfc0WVLTqYHMaR9O6tSa8gTx35GeM/hvwxYhCXGTspDij8llQ+VVDjfQDE4YKOHc69ChlUmAlcXtrBt4U0a4osLyBRJJG59J2p+xxIpQVEkgTP+ff1rbYKxuPk81xPCHHXS2zw5RvrC0m8HtHNlT4+lXfhXQvGfYUYZ0oy51LKM9xKswSlWU/iAJJnVQimDHSqRMQPD9vfymQdLk3gqJv8AL/PKhbfk5xndpCTEdC1qQhPaZLaVphJkKC1LUoBR/Cc6udiOVTYLo26kQl11e3/ItflmmPUj9a9A4aUqALglShm7QByzt3Rp5Ue42JpUn3LQP9Q4vgqeA6LORLj6hyACSR/cRr5UarCts3gk7EkknvCRofACnSndvfjFKeKLBTJMRtz86lyteDo5Jzl7uBJxcMvph0FJghK02Wmf5hI7yDItesYxaWSgZheEhX4VHvj4VR5SaCcUlUmYi99AO+drzreOVVjpHxAs4Z0gzPYQDY516kzrCTMDmZ7uhBy9pX2pRLFxDpvLjjTWQpT2VKUCEkmZGcmBGkQSTMUy4TxVKoQp43HO5EgElVlRJAzHmL3rx7hmNShCdTlSVkaSuVgkq1Bsi/KQNado4oCChTwLgScmVhKG0OKCgGw6nt3lQ7Qym95gih4FFUgUoOOi+q4gWcUtxIlIUlAtaYIjlt5etX1heYzGqQfXnVI4HgCsstquSftDncAAEpPK0ep8TbOIPFDVvjcVA8/pApkNE3UVJpLkqfSvo6MQllthIQ6pdlptlbSFSTG3juOdcY7o/wAQwoR9mcOK/Ml0JCh3pXb5zv5XLhyPic5dhPl+s0wJIFrmujjTjTFyzSTpHmnG8LilYZYdwnVrUDC0qQtAOtwLg2/zVDcxCm80OAnsyUpKYHb2O4JSqxItuK9v4lwsuJIccUZ2FhfuoBf8P8KUw5mVO0gR4ECR610IU6S0Pj1CUdvZ5hw7pAW2ysEZyYkwcqQqBrslNwP5qu/C+mLt8pBbBhPZJ7KQb6gkmE6kC/dU+C/hXhErJUVlNoRIAtzygT6VY2OiuEQQUsJBHcIPiIg+Yonj8oGWfHL5KyThXSBDxSCkoUodkTPiDGkaTodiacFNBYfhrSFZktpCr3i4nWOXlRopsbrZHLtv2mRWgK3mFZnogToGosQzmHftXYVXU1zSao0WLwqpuK1TUVlK9CIXez5L6TJhxUHkflTDpJDmEYf3sg941HpHzrKymLwVS5kVUGvZOBOdVwlkp3QVf9lqP0NbrK7LwgMHyFfHsWpOF7zGnfUvDxlwLae4mdDdX+q3WUssXyCOG3MnaI86i4/jVJRAtPZ19+tZWVwUiHhLQSAdSTH7/Wn+ISeqcvqPrINZWVnkxlcwihlWeQFtq44IA7iWkHQrJP8AaCR8wB4VlZXT+LOfB6qiRHK/ysKNwGP6wFJmUmJ5xWVleapNMllFOLbAOIqMEjUnmRPpSfE4sqRlP8xO8geOlarK3Hu7H40u2yp9IekTeEUULSpSk5TACSmSBl7RIiLfhpBwnCHibwLhyNoEhtJOhN+0blRIurfzrdZV8YqMe5cgOTlKnwJ+k2FQ1iClpOVNrXi9Oui3AVl1I6xHaCswUgqBTAMHtAzMGRBkajWsrKZJ+0yK9zPVOjLsrxKzcgoQDA08BpNF9IsUftDCRtmPoP8ANZWUvwwK/wAX8fwNMO7DKO8k/M0eXMqZrKyii6j+CaS3+QZl3M8E8k5qYOLrVZRQ8mS8G2lSJNYXayso70CdpVQ/WE1lZW+DCUJrYFZWViRx0BXUVlZRHGVusrK04//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5574" y="3428999"/>
            <a:ext cx="6720681" cy="3396141"/>
          </a:xfrm>
          <a:prstGeom prst="rect">
            <a:avLst/>
          </a:prstGeom>
        </p:spPr>
      </p:pic>
      <p:sp>
        <p:nvSpPr>
          <p:cNvPr id="2" name="Content Placeholder 1"/>
          <p:cNvSpPr>
            <a:spLocks noGrp="1"/>
          </p:cNvSpPr>
          <p:nvPr>
            <p:ph sz="quarter" idx="13"/>
          </p:nvPr>
        </p:nvSpPr>
        <p:spPr>
          <a:xfrm>
            <a:off x="539552" y="32859"/>
            <a:ext cx="8229600" cy="5976962"/>
          </a:xfrm>
        </p:spPr>
        <p:txBody>
          <a:bodyPr wrap="square" numCol="1" anchor="t" anchorCtr="0" compatLnSpc="1">
            <a:prstTxWarp prst="textNoShape">
              <a:avLst/>
            </a:prstTxWarp>
          </a:bodyPr>
          <a:lstStyle/>
          <a:p>
            <a:pPr marL="0" indent="0" algn="r" rtl="1">
              <a:lnSpc>
                <a:spcPct val="150000"/>
              </a:lnSpc>
              <a:buNone/>
              <a:defRPr/>
            </a:pPr>
            <a:r>
              <a:rPr lang="ar-JO" u="sng"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SA" u="sng"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حركة الترجمة والنقل في الحضارة العربية الإسلامية: </a:t>
            </a:r>
            <a:endParaRPr lang="en-US"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ترجع جذور الترجمة إلى فترة مبكرة في العهد الإسلامي لكنها لم تظهر بصورة واضحة قائمة على النقل والتفسير من اللغة الاصلية إلى اللغة العربية إلا في العهد الاموي لكنها مع ذلك كانت محدودة وتعتمد على الجهود الفردية في الاهتمام بالعلوم حيث برز الامير خالد بن يزيد بن معاوية والذي عُرف بلقب حكيم آل مروان، نظراً لجهده في ترجمة بعض الكتب في الطب وعلم الصنعة " الكيمياء"، كما قام الخليفة الاموي عمر بن عبد العزيز بدور هام في الاهتمام بمدرسة الاسكندرية.  لقد اقتضت الضرورة من أجل ادارة الدولة أن يحتفظ الأمويون بالموظفين الناطقين باليونانية في الديوان وهو الجهاز الإداري للدولة فلم ينقل إلى العربية إلاّ في أيام الخليفة الأموي عبد الملك بن مروان ومن بعده ولده هشام . </a:t>
            </a:r>
            <a:endParaRPr lang="en-US"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نتيجة بحث الصور عن حركة الترجمة في العصر العباس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1"/>
          <p:cNvSpPr>
            <a:spLocks noGrp="1"/>
          </p:cNvSpPr>
          <p:nvPr>
            <p:ph sz="quarter" idx="13"/>
          </p:nvPr>
        </p:nvSpPr>
        <p:spPr>
          <a:xfrm>
            <a:off x="307975" y="166626"/>
            <a:ext cx="8229600" cy="6574742"/>
          </a:xfrm>
        </p:spPr>
        <p:txBody>
          <a:bodyPr>
            <a:normAutofit/>
          </a:bodyPr>
          <a:lstStyle/>
          <a:p>
            <a:pPr marL="0" indent="0" algn="r" rtl="1" eaLnBrk="1" hangingPunct="1">
              <a:lnSpc>
                <a:spcPct val="150000"/>
              </a:lnSpc>
              <a:defRPr/>
            </a:pPr>
            <a:r>
              <a:rPr lang="ar-SA"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في العصر العباسي</a:t>
            </a:r>
            <a:r>
              <a:rPr lang="ar-JO"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r>
              <a:rPr lang="ar-SA"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JO" sz="26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برزت حركة الترجمة وأصبحت تسير باتجاهين: </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150000"/>
              </a:lnSpc>
              <a:buNone/>
              <a:defRPr/>
            </a:pP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اتجاه رسمي</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شجعه الخلفاء وأنفقوا عليه بسخاء كالخليفة أبو جعفر المنصور بالإنفاق على دراسة الطب والفلسفة والعلوم.</a:t>
            </a:r>
            <a:endPar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كما أمر الخليفة المأمون ببناء " بيت الحكمة" في بغداد في القرن الثالث الهجري/ التاسع الميلادي وهو أول مجمع علمي ومكتبة وقد وظف هيئة برئاسة حنين بن اسحق وهو طبيب وعالم كبير</a:t>
            </a:r>
            <a:r>
              <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وشارك العرب المسيحيون لمعرفتهم بالسريانية في ترجمة علوم الطب والفلسفة والعلوم</a:t>
            </a:r>
            <a:r>
              <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p>
          <a:p>
            <a:pPr algn="r" rtl="1" eaLnBrk="1" hangingPunct="1">
              <a:lnSpc>
                <a:spcPct val="150000"/>
              </a:lnSpc>
              <a:buFontTx/>
              <a:buChar char="-"/>
              <a:defRPr/>
            </a:pPr>
            <a:r>
              <a:rPr lang="ar-SA"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ومن أشهر المترجمين يوحنا بن ماسويه. </a:t>
            </a:r>
            <a:endParaRPr lang="ar-JO" sz="2000"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4CB84F3-E76C-49F4-9C97-90BD927032A4}"/>
              </a:ext>
            </a:extLst>
          </p:cNvPr>
          <p:cNvSpPr txBox="1"/>
          <p:nvPr/>
        </p:nvSpPr>
        <p:spPr>
          <a:xfrm>
            <a:off x="179512" y="332656"/>
            <a:ext cx="8532440" cy="4628190"/>
          </a:xfrm>
          <a:prstGeom prst="rect">
            <a:avLst/>
          </a:prstGeom>
          <a:noFill/>
        </p:spPr>
        <p:txBody>
          <a:bodyPr wrap="square">
            <a:spAutoFit/>
          </a:bodyPr>
          <a:lstStyle/>
          <a:p>
            <a:pPr algn="r" rtl="1" eaLnBrk="1" hangingPunct="1">
              <a:lnSpc>
                <a:spcPct val="150000"/>
              </a:lnSpc>
              <a:buFontTx/>
              <a:buChar char="-"/>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كما أمر الخليفة المأمون ببناء مرصد في بغداد كمؤسسة علمية مجهزة لدراسة الفلك.</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r>
              <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الاتجاه غير الرسمي</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p>
          <a:p>
            <a:pPr algn="r" rtl="1" eaLnBrk="1" hangingPunct="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تبن</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ى هذا الاتجاه</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الكتاب وشجعه بعض الوزراء</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مثل كتاب كليلة ودمنة، وكتاب الأصول لإقليدس. </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وبفضل المترجم</a:t>
            </a:r>
            <a:r>
              <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ي</a:t>
            </a:r>
            <a:r>
              <a:rPr lang="ar-SA"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 تمّ إيضاح النقاط الغامضة في النصوص اليونانية والإضافة والتعليق عليها وبخاصة تلك المسائل التي لم يعرفها اليونان الأمر الذي حتم ّ على العلماء الأوروبيين في عصر النهضة القيام بترجمة العلوم العربية إلى اللغات الأوروبية</a:t>
            </a: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r" rtl="1" eaLnBrk="1" hangingPunct="1">
              <a:lnSpc>
                <a:spcPct val="150000"/>
              </a:lnSpc>
              <a:defRPr/>
            </a:pPr>
            <a:endParaRPr lang="ar-JO"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صورة 2">
            <a:extLst>
              <a:ext uri="{FF2B5EF4-FFF2-40B4-BE49-F238E27FC236}">
                <a16:creationId xmlns:a16="http://schemas.microsoft.com/office/drawing/2014/main" xmlns="" id="{7E212ECF-5C7A-4692-B6DA-8590F901F0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780928"/>
            <a:ext cx="7128792" cy="3888432"/>
          </a:xfrm>
          <a:prstGeom prst="rect">
            <a:avLst/>
          </a:prstGeom>
        </p:spPr>
      </p:pic>
    </p:spTree>
    <p:extLst>
      <p:ext uri="{BB962C8B-B14F-4D97-AF65-F5344CB8AC3E}">
        <p14:creationId xmlns:p14="http://schemas.microsoft.com/office/powerpoint/2010/main" val="260182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نتيجة بحث الصور عن الاندلس قديما"/>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6816" y="2996952"/>
            <a:ext cx="8876656"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827584" y="116632"/>
            <a:ext cx="8229600" cy="5080520"/>
          </a:xfrm>
        </p:spPr>
        <p:txBody>
          <a:bodyPr wrap="square" numCol="1" anchor="t" anchorCtr="0" compatLnSpc="1">
            <a:prstTxWarp prst="textNoShape">
              <a:avLst/>
            </a:prstTxWarp>
            <a:noAutofit/>
          </a:bodyPr>
          <a:lstStyle/>
          <a:p>
            <a:pPr marL="0" indent="0" algn="ctr" rtl="1">
              <a:lnSpc>
                <a:spcPct val="150000"/>
              </a:lnSpc>
              <a:defRPr/>
            </a:pPr>
            <a:r>
              <a:rPr lang="ar-SA" b="1" u="sng" dirty="0">
                <a:solidFill>
                  <a:schemeClr val="accent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000" b="1" u="sng" dirty="0">
                <a:solidFill>
                  <a:schemeClr val="accent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قنوات الاتصال بين  العالم الإسلامي والغربي: </a:t>
            </a:r>
            <a:endParaRPr lang="en-US" sz="2000" b="1" dirty="0">
              <a:solidFill>
                <a:schemeClr val="accent4"/>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البعثات الطلابية، ورحلة الأمراء </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لعبت البعثات العلمية دوراً هاماً في الاتصال بين مسيحيي الغرب والمسلمين فكانت الأندلس وجزيرة  صقلية  نموذجاً لهذا الاتصال فبعد أن فتح المسلمون الاندلس في أوائل القرن الثامن الميلادي واستقروا فيها سبعة قرون تمكنوا خلالها من بناء حضارة لا تقل قيمةً عن حضارة المشرق العربي وغدت منارة العلم التي امدت أوروبا بالعلوم والثقافة الإسلامية لمدة ثلاثة قرون.</a:t>
            </a:r>
            <a:endPar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endParaRPr lang="ar-EG"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BBF3F8F-F956-48E7-A6E5-B70AE87F6BF6}"/>
              </a:ext>
            </a:extLst>
          </p:cNvPr>
          <p:cNvSpPr txBox="1"/>
          <p:nvPr/>
        </p:nvSpPr>
        <p:spPr>
          <a:xfrm>
            <a:off x="323528" y="260648"/>
            <a:ext cx="8820472" cy="4893647"/>
          </a:xfrm>
          <a:prstGeom prst="rect">
            <a:avLst/>
          </a:prstGeom>
          <a:noFill/>
        </p:spPr>
        <p:txBody>
          <a:bodyPr wrap="square">
            <a:spAutoFit/>
          </a:bodyPr>
          <a:lstStyle/>
          <a:p>
            <a:pPr algn="r" rtl="1"/>
            <a:r>
              <a:rPr lang="ar-SA" sz="32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وفي أوائل القرن التاسع الميلادي تمكّن المسلمون من فتح جزيرة صقلية وحكموها مدة قرنين ونصف ؛ فازدهرت فيها حضارة إسلامية عمادها التعايش السلمي بين المسيحيين والمسلمين</a:t>
            </a:r>
            <a:r>
              <a:rPr lang="ar-JO" sz="2400" dirty="0">
                <a:latin typeface="Simplified Arabic" panose="02020603050405020304" pitchFamily="18" charset="-78"/>
                <a:cs typeface="Simplified Arabic" panose="02020603050405020304" pitchFamily="18" charset="-78"/>
              </a:rPr>
              <a:t>.</a:t>
            </a:r>
          </a:p>
          <a:p>
            <a:pPr algn="r" rtl="1"/>
            <a:r>
              <a:rPr lang="ar-SA" sz="2400" dirty="0">
                <a:latin typeface="Simplified Arabic" panose="02020603050405020304" pitchFamily="18" charset="-78"/>
                <a:cs typeface="Simplified Arabic" panose="02020603050405020304" pitchFamily="18" charset="-78"/>
              </a:rPr>
              <a:t> </a:t>
            </a:r>
            <a:r>
              <a:rPr lang="ar-JO"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بدأت قنوات الاتصال بإرسال الغرب طلابهم إلى الاندلس وصقلية للإفادة من العلوم وبخاصة الرياضيات والفلك والطب ثم يعودوا إلى بلدانهم ، أما الأمراء والوجهاء فكان قدومهم لغايات متنوعة أبرزها العلاج أو الوقوف على مظاهر الحضارة الإسلامية </a:t>
            </a:r>
            <a:endParaRPr lang="ar-JO" sz="24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ar-JO" sz="3200" dirty="0">
              <a:latin typeface="Simplified Arabic" panose="02020603050405020304" pitchFamily="18" charset="-78"/>
              <a:cs typeface="Simplified Arabic" panose="02020603050405020304" pitchFamily="18" charset="-78"/>
            </a:endParaRPr>
          </a:p>
          <a:p>
            <a:pPr algn="r" rtl="1"/>
            <a:endParaRPr lang="en-US" sz="3200" dirty="0"/>
          </a:p>
        </p:txBody>
      </p:sp>
      <p:pic>
        <p:nvPicPr>
          <p:cNvPr id="5" name="Picture 4">
            <a:extLst>
              <a:ext uri="{FF2B5EF4-FFF2-40B4-BE49-F238E27FC236}">
                <a16:creationId xmlns:a16="http://schemas.microsoft.com/office/drawing/2014/main" xmlns="" id="{E03773B1-D00F-47CB-9101-D527CEF5C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852936"/>
            <a:ext cx="8208912" cy="3744416"/>
          </a:xfrm>
          <a:prstGeom prst="rect">
            <a:avLst/>
          </a:prstGeom>
        </p:spPr>
      </p:pic>
    </p:spTree>
    <p:extLst>
      <p:ext uri="{BB962C8B-B14F-4D97-AF65-F5344CB8AC3E}">
        <p14:creationId xmlns:p14="http://schemas.microsoft.com/office/powerpoint/2010/main" val="96392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نتيجة بحث الصور عن الطرق التجارية القديم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79512" y="2431261"/>
            <a:ext cx="8568952" cy="431010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57200" y="1"/>
            <a:ext cx="8229600" cy="5661247"/>
          </a:xfrm>
        </p:spPr>
        <p:txBody>
          <a:bodyPr wrap="square" numCol="1" anchor="t" anchorCtr="0" compatLnSpc="1">
            <a:prstTxWarp prst="textNoShape">
              <a:avLst/>
            </a:prstTxWarp>
            <a:normAutofit fontScale="92500" lnSpcReduction="10000"/>
          </a:bodyPr>
          <a:lstStyle/>
          <a:p>
            <a:pPr marL="0" indent="0" algn="r" rtl="1">
              <a:lnSpc>
                <a:spcPct val="200000"/>
              </a:lnSpc>
              <a:defRPr/>
            </a:pPr>
            <a:r>
              <a:rPr lang="ar-SA" b="1" u="sng"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التجارة بين العالمين الإسلامي والأوروبي.</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لقد تحكم موقع العالم الإسلامي في جعله ممراً بين الشرق والغرب ومنطقة اتصال ، مما اتاح لسكانه وخلال عصور ازدهاره إلى احتكار النقل والقيام بدور الوساطة التجارية في البر والبحر فكانوا اول من وطد علاقتهم مع الصين ومع افريقيا ؛ ومن خلال الخرائط التاريخية نلاحظ أهم الطرق التجارية عبر العالم الإسلامي في كل من آسيا و افريقيا وهي: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 الشام او الطريق الأوسط بين شرق آسيا والهند ، وقد تحولت بعض المدن والموانئ إلى مراكز حافلة من أبرزها: دمشق – حمص – حماة.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 مصر ، وتبدأ من شرق آسيا ومن الهند إلى جنوب شبه الجزيرة العربية.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طريق الحرير: تبدأ من أواسط آسيا وصولاً إلى سواحل البحر الأسود ثم البحر المتوسط وفي معظمها طريق برية تعتمد على حركة القوافل. </a:t>
            </a:r>
            <a:endParaRPr lang="en-US"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107504" y="332656"/>
            <a:ext cx="8568184" cy="6525344"/>
          </a:xfrm>
          <a:blipFill>
            <a:blip r:embed="rId2"/>
            <a:tile tx="0" ty="0" sx="100000" sy="100000" flip="none" algn="tl"/>
          </a:blipFill>
        </p:spPr>
        <p:txBody>
          <a:bodyPr wrap="square" numCol="1" anchor="t" anchorCtr="0" compatLnSpc="1">
            <a:prstTxWarp prst="textNoShape">
              <a:avLst/>
            </a:prstTxWarp>
            <a:normAutofit fontScale="62500" lnSpcReduction="20000"/>
          </a:bodyPr>
          <a:lstStyle/>
          <a:p>
            <a:pPr marL="0" indent="0" algn="ctr" rtl="1">
              <a:lnSpc>
                <a:spcPct val="250000"/>
              </a:lnSpc>
              <a:defRPr/>
            </a:pPr>
            <a:r>
              <a:rPr lang="ar-JO" sz="38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خصائص </a:t>
            </a:r>
            <a:r>
              <a:rPr lang="ar-SA" sz="38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الحضارة </a:t>
            </a:r>
            <a:r>
              <a:rPr lang="ar-JO" sz="38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الآتية:</a:t>
            </a:r>
            <a:endParaRPr lang="en-US" sz="38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20000"/>
              </a:lnSpc>
              <a:defRPr/>
            </a:pPr>
            <a:r>
              <a:rPr lang="ar-SA" sz="29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 الشمول والتطور</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تميزت الحضارة الإسلامية بالاهتمام بتربية الفرد والمجتمع، وسعت للتوفيق بين النفس والجسم ونجحت في التوفيق بين الدين والدولة، فهي حضارة متطورة لا تقف جامدةً أمام متغيرات الحياة فاعتمدت في تشريعاتها على مصادر متنوعة : الكتاب والسنة والإجماع والقياس والاجتهاد وحرص العلماء على التمحيص والدقة في النقل والترجمة .الأمر الذي ميز الحضارة الإسلامية عن غيرها من الحضارات .</a:t>
            </a:r>
            <a:endParaRPr lang="en-US"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20000"/>
              </a:lnSpc>
              <a:defRPr/>
            </a:pP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SA" sz="2900" b="1" dirty="0">
                <a:solidFill>
                  <a:srgbClr val="FFFF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إنسانية النزعة والهدف</a:t>
            </a:r>
            <a:r>
              <a:rPr lang="ar-SA"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عالمية الأفق والرسالة، ليست محصورة بجنس واحد بل وسعت الأمم والأجناس المختلفة فساعدتهم على التطور مادياً ومعنوياً. وهي ملائمة لفطرة الإنسان وتتميز بروح التسامح فقد نظر الإسلام إلى أهل الذمة وأعطاهم حقوقهم كاملة غير منقوصة، فالقرآن أعلن وحدة النوع الإنساني رغم تنوع أعراقه ومنابته ومواطنه</a:t>
            </a:r>
            <a:r>
              <a:rPr lang="ar-JO"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endParaRPr lang="ar-EG" sz="29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2" name="Picture 2" descr="نتيجة بحث الصور عن الحضارة الاسلامية">
            <a:extLst>
              <a:ext uri="{FF2B5EF4-FFF2-40B4-BE49-F238E27FC236}">
                <a16:creationId xmlns:a16="http://schemas.microsoft.com/office/drawing/2014/main" xmlns="" id="{FDD4EBFF-C6A8-4CD9-AC7C-BB6F17FF0C4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Blur/>
                    </a14:imgEffect>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71600" y="5301208"/>
            <a:ext cx="4571999" cy="1556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83568" y="116632"/>
            <a:ext cx="8229600" cy="5904384"/>
          </a:xfrm>
        </p:spPr>
        <p:txBody>
          <a:bodyPr wrap="square" numCol="1" anchor="t" anchorCtr="0" compatLnSpc="1">
            <a:prstTxWarp prst="textNoShape">
              <a:avLst/>
            </a:prstTxWarp>
            <a:normAutofit/>
          </a:bodyPr>
          <a:lstStyle/>
          <a:p>
            <a:pPr marL="0" indent="0" algn="r" rtl="1">
              <a:lnSpc>
                <a:spcPct val="150000"/>
              </a:lnSpc>
              <a:defRPr/>
            </a:pPr>
            <a:r>
              <a:rPr lang="ar-SA" b="1"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b="1"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الحج المسيحي والحروب الصليبية: </a:t>
            </a:r>
            <a:endParaRPr lang="en-US"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لعبت الحملات الصليبية على المغرب والمشرق الإسلامي دوراً هاماً في تبادل المعرفة وذلك عن طريق مدن جنوب إيطالية وجزيرة صقلية والأندلس .  وبعد نجاح الحملة الصليبية استقر عدد كبير من القادة والجنود ورجال الدين فاختلطوا بالسكان وتعرفوا على أهم الصناعات والفنون ونشأت علاقات تجارية بين الصليبيين في الشرق وبين المسلمين .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15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وفي بلاد الشام فتحت الأسواق المتنوعة مثل سوق التمور والصرافة والأسواق المحلية  والمراكز التجارية   كما اقتبس الصليبيون الكثير من التقاليد والفنون الحربية إضافة إلى الفلسفة التي تركزت بصورة رئيسة في الاندلس .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A09979C-286A-4925-A09A-BFA9FAFBD1B1}"/>
              </a:ext>
            </a:extLst>
          </p:cNvPr>
          <p:cNvSpPr txBox="1"/>
          <p:nvPr/>
        </p:nvSpPr>
        <p:spPr>
          <a:xfrm>
            <a:off x="683568" y="457529"/>
            <a:ext cx="8280920" cy="1900520"/>
          </a:xfrm>
          <a:prstGeom prst="rect">
            <a:avLst/>
          </a:prstGeom>
          <a:noFill/>
        </p:spPr>
        <p:txBody>
          <a:bodyPr wrap="square">
            <a:spAutoFit/>
          </a:bodyPr>
          <a:lstStyle/>
          <a:p>
            <a:pPr marL="0" indent="0" algn="r" rtl="1">
              <a:lnSpc>
                <a:spcPct val="150000"/>
              </a:lnSpc>
              <a:defRPr/>
            </a:pP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وشكلت جنوب إيطاليا مع صقلية نوافذ لنقل الحضارة العربية إلى أوروبا وإقامة علاقات قوية مع الخلافة الفاطمية والمغرب العربي في تلك الفترة. كما ظهرت مؤلفات لوصف الحروب الصليبية إلى المشرق. أما الحج المسيحي إلى الاماكن المقدسة في فلسطين فقد شكّل قناة هامه لنقل العلوم والمعارف بين العالمين فانتقلت بواسطة الحجاج كثير من التحف الإسلامية والصناعات.</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Picture 2" descr="نتيجة بحث الصور عن الحج المسيحي فيالعصر الصليبي">
            <a:extLst>
              <a:ext uri="{FF2B5EF4-FFF2-40B4-BE49-F238E27FC236}">
                <a16:creationId xmlns:a16="http://schemas.microsoft.com/office/drawing/2014/main" xmlns="" id="{12D082FF-39D4-48EF-BC83-99009E53F5E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WatercolorSponge/>
                    </a14:imgEffect>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9512" y="2564904"/>
            <a:ext cx="864096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19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AE9591-1C50-4EE1-9243-8C060DFF4113}"/>
              </a:ext>
            </a:extLst>
          </p:cNvPr>
          <p:cNvSpPr txBox="1"/>
          <p:nvPr/>
        </p:nvSpPr>
        <p:spPr>
          <a:xfrm>
            <a:off x="611560" y="188640"/>
            <a:ext cx="8136904" cy="2215991"/>
          </a:xfrm>
          <a:prstGeom prst="rect">
            <a:avLst/>
          </a:prstGeom>
          <a:noFill/>
        </p:spPr>
        <p:txBody>
          <a:bodyPr wrap="square">
            <a:spAutoFit/>
          </a:bodyPr>
          <a:lstStyle/>
          <a:p>
            <a:pPr algn="ctr" rtl="1" eaLnBrk="0" hangingPunct="0">
              <a:buFontTx/>
              <a:buChar char="•"/>
            </a:pPr>
            <a:r>
              <a:rPr lang="ar-SA" sz="1800" b="1" dirty="0">
                <a:solidFill>
                  <a:srgbClr val="FFFF00"/>
                </a:solidFill>
                <a:latin typeface="Tahoma" pitchFamily="34" charset="0"/>
                <a:cs typeface="PT Bold Heading" panose="02010400000000000000" pitchFamily="2" charset="-78"/>
              </a:rPr>
              <a:t>وفيما يلي أبرز العلماء المسلمين ومنجزاتهم في مختلف الحقول والمجالات العلمية والمعرفية، التي أثرت في النهضة الاوروبية :</a:t>
            </a:r>
            <a:endParaRPr lang="ar-JO" sz="1800"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sz="1800"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sz="1800" b="1" dirty="0">
              <a:solidFill>
                <a:srgbClr val="FFFF00"/>
              </a:solidFill>
              <a:latin typeface="Tahoma" pitchFamily="34" charset="0"/>
              <a:cs typeface="PT Bold Heading" panose="02010400000000000000" pitchFamily="2" charset="-78"/>
            </a:endParaRPr>
          </a:p>
          <a:p>
            <a:pPr algn="ctr" rtl="1" eaLnBrk="0" hangingPunct="0">
              <a:buFontTx/>
              <a:buChar char="•"/>
            </a:pPr>
            <a:endParaRPr lang="ar-JO" sz="1800" b="1" dirty="0">
              <a:solidFill>
                <a:srgbClr val="FFFF00"/>
              </a:solidFill>
              <a:latin typeface="Tahoma" pitchFamily="34" charset="0"/>
              <a:cs typeface="PT Bold Heading" panose="02010400000000000000" pitchFamily="2" charset="-78"/>
            </a:endParaRPr>
          </a:p>
          <a:p>
            <a:pPr algn="r" rtl="1" eaLnBrk="0" hangingPunct="0">
              <a:buFontTx/>
              <a:buChar char="•"/>
            </a:pPr>
            <a:endParaRPr lang="en-US" sz="1200" b="1" dirty="0">
              <a:solidFill>
                <a:srgbClr val="FFFF00"/>
              </a:solidFill>
              <a:latin typeface="Tahoma" pitchFamily="34" charset="0"/>
              <a:cs typeface="PT Bold Heading" panose="02010400000000000000" pitchFamily="2" charset="-78"/>
            </a:endParaRPr>
          </a:p>
        </p:txBody>
      </p:sp>
      <p:graphicFrame>
        <p:nvGraphicFramePr>
          <p:cNvPr id="4" name="Table 3">
            <a:extLst>
              <a:ext uri="{FF2B5EF4-FFF2-40B4-BE49-F238E27FC236}">
                <a16:creationId xmlns:a16="http://schemas.microsoft.com/office/drawing/2014/main" xmlns="" id="{E9CE14F6-55D0-47A1-95C0-FC9B0E0C70F5}"/>
              </a:ext>
            </a:extLst>
          </p:cNvPr>
          <p:cNvGraphicFramePr>
            <a:graphicFrameLocks noGrp="1"/>
          </p:cNvGraphicFramePr>
          <p:nvPr>
            <p:extLst>
              <p:ext uri="{D42A27DB-BD31-4B8C-83A1-F6EECF244321}">
                <p14:modId xmlns:p14="http://schemas.microsoft.com/office/powerpoint/2010/main" val="1857997233"/>
              </p:ext>
            </p:extLst>
          </p:nvPr>
        </p:nvGraphicFramePr>
        <p:xfrm>
          <a:off x="107505" y="908720"/>
          <a:ext cx="8784976" cy="5914816"/>
        </p:xfrm>
        <a:graphic>
          <a:graphicData uri="http://schemas.openxmlformats.org/drawingml/2006/table">
            <a:tbl>
              <a:tblPr rtl="1" firstRow="1" firstCol="1" bandRow="1">
                <a:tableStyleId>{5C22544A-7EE6-4342-B048-85BDC9FD1C3A}</a:tableStyleId>
              </a:tblPr>
              <a:tblGrid>
                <a:gridCol w="8784976">
                  <a:extLst>
                    <a:ext uri="{9D8B030D-6E8A-4147-A177-3AD203B41FA5}">
                      <a16:colId xmlns:a16="http://schemas.microsoft.com/office/drawing/2014/main" xmlns="" val="2380355505"/>
                    </a:ext>
                  </a:extLst>
                </a:gridCol>
              </a:tblGrid>
              <a:tr h="359974">
                <a:tc>
                  <a:txBody>
                    <a:bodyPr/>
                    <a:lstStyle/>
                    <a:p>
                      <a:pPr marL="0" marR="0" algn="ctr" rtl="1">
                        <a:lnSpc>
                          <a:spcPct val="115000"/>
                        </a:lnSpc>
                        <a:spcBef>
                          <a:spcPts val="0"/>
                        </a:spcBef>
                        <a:spcAft>
                          <a:spcPts val="0"/>
                        </a:spcAft>
                      </a:pPr>
                      <a:r>
                        <a:rPr lang="ar-SA" sz="1400" dirty="0">
                          <a:effectLst/>
                        </a:rPr>
                        <a:t>العلوم الطبية والطبيعية والفلك:</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4174069388"/>
                  </a:ext>
                </a:extLst>
              </a:tr>
              <a:tr h="792154">
                <a:tc>
                  <a:txBody>
                    <a:bodyPr/>
                    <a:lstStyle/>
                    <a:p>
                      <a:pPr marL="0" marR="0" algn="just" rtl="1">
                        <a:lnSpc>
                          <a:spcPct val="115000"/>
                        </a:lnSpc>
                        <a:spcBef>
                          <a:spcPts val="0"/>
                        </a:spcBef>
                        <a:spcAft>
                          <a:spcPts val="0"/>
                        </a:spcAft>
                      </a:pPr>
                      <a:r>
                        <a:rPr lang="ar-SA" sz="1400" dirty="0">
                          <a:effectLst/>
                        </a:rPr>
                        <a:t>  محمد بن موسى الخوارزمي : من أكبر علماء الرياضيات.</a:t>
                      </a:r>
                      <a:endParaRPr lang="en-US" sz="1100" dirty="0">
                        <a:effectLst/>
                      </a:endParaRPr>
                    </a:p>
                    <a:p>
                      <a:pPr marL="342900" marR="0" lvl="0" indent="-342900" algn="r" rtl="1">
                        <a:lnSpc>
                          <a:spcPct val="115000"/>
                        </a:lnSpc>
                        <a:spcBef>
                          <a:spcPts val="0"/>
                        </a:spcBef>
                        <a:spcAft>
                          <a:spcPts val="0"/>
                        </a:spcAft>
                        <a:buFont typeface="Arabic Typesetting" panose="03020402040406030203" pitchFamily="66" charset="-78"/>
                        <a:buChar char="-"/>
                      </a:pPr>
                      <a:r>
                        <a:rPr lang="ar-SA" sz="1400" dirty="0">
                          <a:effectLst/>
                        </a:rPr>
                        <a:t>قام بابتكار الصفر والنظام العشري</a:t>
                      </a:r>
                      <a:endParaRPr lang="en-US" sz="1100" dirty="0">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effectLst/>
                        </a:rPr>
                        <a:t>الّف كتاب: الجبر والمقابلة. </a:t>
                      </a:r>
                      <a:endParaRPr lang="ar-JO" sz="1400" dirty="0">
                        <a:effectLst/>
                      </a:endParaRPr>
                    </a:p>
                    <a:p>
                      <a:pPr marL="342900" marR="0" lvl="0" indent="-342900" algn="just" rtl="1">
                        <a:lnSpc>
                          <a:spcPct val="115000"/>
                        </a:lnSpc>
                        <a:spcBef>
                          <a:spcPts val="0"/>
                        </a:spcBef>
                        <a:spcAft>
                          <a:spcPts val="0"/>
                        </a:spcAft>
                        <a:buFont typeface="Arabic Typesetting" panose="03020402040406030203" pitchFamily="66" charset="-78"/>
                        <a:buChar char="-"/>
                      </a:pPr>
                      <a:endParaRPr lang="ar-JO" sz="1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Font typeface="Arabic Typesetting" panose="03020402040406030203" pitchFamily="66" charset="-78"/>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3091432278"/>
                  </a:ext>
                </a:extLst>
              </a:tr>
              <a:tr h="359974">
                <a:tc>
                  <a:txBody>
                    <a:bodyPr/>
                    <a:lstStyle/>
                    <a:p>
                      <a:pPr marL="0" marR="0" algn="just" rtl="1">
                        <a:lnSpc>
                          <a:spcPct val="115000"/>
                        </a:lnSpc>
                        <a:spcBef>
                          <a:spcPts val="0"/>
                        </a:spcBef>
                        <a:spcAft>
                          <a:spcPts val="0"/>
                        </a:spcAft>
                      </a:pPr>
                      <a:r>
                        <a:rPr lang="ar-SA" sz="14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1802358771"/>
                  </a:ext>
                </a:extLst>
              </a:tr>
              <a:tr h="1488227">
                <a:tc>
                  <a:txBody>
                    <a:bodyPr/>
                    <a:lstStyle/>
                    <a:p>
                      <a:pPr marL="342900" marR="0" lvl="0" indent="-342900" algn="just" rtl="1">
                        <a:lnSpc>
                          <a:spcPct val="115000"/>
                        </a:lnSpc>
                        <a:spcBef>
                          <a:spcPts val="0"/>
                        </a:spcBef>
                        <a:spcAft>
                          <a:spcPts val="0"/>
                        </a:spcAft>
                        <a:buFont typeface="Symbol" panose="05050102010706020507" pitchFamily="18" charset="2"/>
                        <a:buChar char=""/>
                      </a:pPr>
                      <a:r>
                        <a:rPr lang="ar-SA" sz="1400" dirty="0">
                          <a:effectLst/>
                        </a:rPr>
                        <a:t>في مجال الطب: </a:t>
                      </a:r>
                      <a:endParaRPr lang="en-US" sz="1100" dirty="0">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effectLst/>
                        </a:rPr>
                        <a:t>ابو بكر الرازي: الّف عدة كتب : الجدري والحصبة، المنظوري، والحاوي.</a:t>
                      </a:r>
                      <a:endParaRPr lang="en-US" sz="1100" dirty="0">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effectLst/>
                        </a:rPr>
                        <a:t>ابن سينا: الّف عدة كتب:  كتاب الشفاء- وشفاء النفس- القانون في الطب . </a:t>
                      </a:r>
                      <a:endParaRPr lang="en-US" sz="1100" dirty="0">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effectLst/>
                        </a:rPr>
                        <a:t>الزهراوي: من أشهر الجراحين العرب ألف كتاب : التصريف لمن عجز عن التأليف.</a:t>
                      </a:r>
                      <a:endParaRPr lang="en-US" sz="1100" dirty="0">
                        <a:effectLst/>
                      </a:endParaRPr>
                    </a:p>
                    <a:p>
                      <a:pPr marL="342900" marR="0" lvl="0" indent="-342900" algn="just" rtl="1">
                        <a:lnSpc>
                          <a:spcPct val="115000"/>
                        </a:lnSpc>
                        <a:spcBef>
                          <a:spcPts val="0"/>
                        </a:spcBef>
                        <a:spcAft>
                          <a:spcPts val="0"/>
                        </a:spcAft>
                        <a:buFont typeface="Arabic Typesetting" panose="03020402040406030203" pitchFamily="66" charset="-78"/>
                        <a:buChar char="-"/>
                      </a:pPr>
                      <a:r>
                        <a:rPr lang="ar-SA" sz="1400" dirty="0">
                          <a:effectLst/>
                        </a:rPr>
                        <a:t>ابن النفيس: من أشهر الأطباء قام باكتشاف الدورة الدموية الصغرى</a:t>
                      </a:r>
                      <a:r>
                        <a:rPr lang="ar-JO" sz="1400" dirty="0">
                          <a:effectLst/>
                        </a:rPr>
                        <a:t>.</a:t>
                      </a:r>
                    </a:p>
                    <a:p>
                      <a:pPr marL="342900" marR="0" lvl="0" indent="-342900" algn="just" rtl="1">
                        <a:lnSpc>
                          <a:spcPct val="115000"/>
                        </a:lnSpc>
                        <a:spcBef>
                          <a:spcPts val="0"/>
                        </a:spcBef>
                        <a:spcAft>
                          <a:spcPts val="0"/>
                        </a:spcAft>
                        <a:buFont typeface="Arabic Typesetting" panose="03020402040406030203" pitchFamily="66" charset="-78"/>
                        <a:buChar char="-"/>
                      </a:pPr>
                      <a:endParaRPr lang="ar-JO" sz="1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15000"/>
                        </a:lnSpc>
                        <a:spcBef>
                          <a:spcPts val="0"/>
                        </a:spcBef>
                        <a:spcAft>
                          <a:spcPts val="0"/>
                        </a:spcAft>
                        <a:buFont typeface="Arabic Typesetting" panose="03020402040406030203" pitchFamily="66" charset="-78"/>
                        <a:buNone/>
                      </a:pPr>
                      <a:endParaRPr lang="ar-JO" sz="14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3407904906"/>
                  </a:ext>
                </a:extLst>
              </a:tr>
              <a:tr h="685613">
                <a:tc>
                  <a:txBody>
                    <a:bodyPr/>
                    <a:lstStyle/>
                    <a:p>
                      <a:pPr marL="0" marR="0" algn="just" rtl="1">
                        <a:lnSpc>
                          <a:spcPct val="115000"/>
                        </a:lnSpc>
                        <a:spcBef>
                          <a:spcPts val="0"/>
                        </a:spcBef>
                        <a:spcAft>
                          <a:spcPts val="0"/>
                        </a:spcAft>
                      </a:pPr>
                      <a:r>
                        <a:rPr lang="ar-SA" sz="1400" dirty="0">
                          <a:effectLst/>
                        </a:rPr>
                        <a:t>الحسن بن الهيثم : من أشهر علماء البصريات: قام بدراسة نظرية الضوء وخواصه ، وتقدير زوايا الانعكاس . </a:t>
                      </a:r>
                      <a:endParaRPr lang="en-US" sz="1100" dirty="0">
                        <a:effectLst/>
                      </a:endParaRPr>
                    </a:p>
                    <a:p>
                      <a:pPr marL="0" marR="0" algn="just" rtl="1">
                        <a:lnSpc>
                          <a:spcPct val="115000"/>
                        </a:lnSpc>
                        <a:spcBef>
                          <a:spcPts val="0"/>
                        </a:spcBef>
                        <a:spcAft>
                          <a:spcPts val="0"/>
                        </a:spcAft>
                      </a:pPr>
                      <a:r>
                        <a:rPr lang="ar-SA" sz="1400" dirty="0">
                          <a:effectLst/>
                        </a:rPr>
                        <a:t>وصف مفصل للعين ونظرية علمية للرؤية.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768803612"/>
                  </a:ext>
                </a:extLst>
              </a:tr>
              <a:tr h="732084">
                <a:tc>
                  <a:txBody>
                    <a:bodyPr/>
                    <a:lstStyle/>
                    <a:p>
                      <a:pPr marL="0" marR="0" algn="just" rtl="1">
                        <a:lnSpc>
                          <a:spcPct val="115000"/>
                        </a:lnSpc>
                        <a:spcBef>
                          <a:spcPts val="0"/>
                        </a:spcBef>
                        <a:spcAft>
                          <a:spcPts val="0"/>
                        </a:spcAft>
                      </a:pPr>
                      <a:r>
                        <a:rPr lang="ar-SA" sz="1400" dirty="0" err="1">
                          <a:effectLst/>
                        </a:rPr>
                        <a:t>البطاني</a:t>
                      </a:r>
                      <a:r>
                        <a:rPr lang="ar-SA" sz="1400" dirty="0">
                          <a:effectLst/>
                        </a:rPr>
                        <a:t>: من اشهر علماء الفلك اكتشف الاعتدال الربيعي والخريفي.</a:t>
                      </a:r>
                      <a:endParaRPr lang="en-US" sz="1100" dirty="0">
                        <a:effectLst/>
                      </a:endParaRPr>
                    </a:p>
                    <a:p>
                      <a:pPr marL="0" marR="0" algn="just" rtl="1">
                        <a:lnSpc>
                          <a:spcPct val="115000"/>
                        </a:lnSpc>
                        <a:spcBef>
                          <a:spcPts val="0"/>
                        </a:spcBef>
                        <a:spcAft>
                          <a:spcPts val="0"/>
                        </a:spcAft>
                      </a:pPr>
                      <a:r>
                        <a:rPr lang="ar-SA" sz="1400" dirty="0">
                          <a:effectLst/>
                        </a:rPr>
                        <a:t>مريم </a:t>
                      </a:r>
                      <a:r>
                        <a:rPr lang="ar-SA" sz="1400" dirty="0" err="1">
                          <a:effectLst/>
                        </a:rPr>
                        <a:t>الاسطرلابي</a:t>
                      </a:r>
                      <a:r>
                        <a:rPr lang="ar-SA" sz="1400" dirty="0">
                          <a:effectLst/>
                        </a:rPr>
                        <a:t>: عالمة فلك قامت باختراع الاسطرلاب </a:t>
                      </a:r>
                      <a:endParaRPr lang="ar-JO" sz="1400" dirty="0">
                        <a:effectLst/>
                      </a:endParaRPr>
                    </a:p>
                    <a:p>
                      <a:pPr marL="0" marR="0" algn="just" rtl="1">
                        <a:lnSpc>
                          <a:spcPct val="115000"/>
                        </a:lnSpc>
                        <a:spcBef>
                          <a:spcPts val="0"/>
                        </a:spcBef>
                        <a:spcAft>
                          <a:spcPts val="0"/>
                        </a:spcAft>
                      </a:pPr>
                      <a:endParaRPr lang="ar-JO" sz="14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1190151745"/>
                  </a:ext>
                </a:extLst>
              </a:tr>
              <a:tr h="359974">
                <a:tc>
                  <a:txBody>
                    <a:bodyPr/>
                    <a:lstStyle/>
                    <a:p>
                      <a:pPr marL="0" marR="0" algn="just" rtl="1">
                        <a:lnSpc>
                          <a:spcPct val="115000"/>
                        </a:lnSpc>
                        <a:spcBef>
                          <a:spcPts val="0"/>
                        </a:spcBef>
                        <a:spcAft>
                          <a:spcPts val="0"/>
                        </a:spcAft>
                      </a:pPr>
                      <a:r>
                        <a:rPr lang="ar-SA" sz="1400" dirty="0">
                          <a:effectLst/>
                        </a:rPr>
                        <a:t>جابر بن حيان : من أشهر علماء الكيمياء قام بتحضير المركبات الكيماوية.</a:t>
                      </a:r>
                      <a:endParaRPr lang="ar-JO" sz="1400" dirty="0">
                        <a:effectLst/>
                      </a:endParaRPr>
                    </a:p>
                    <a:p>
                      <a:pPr marL="0" marR="0" algn="just" rtl="1">
                        <a:lnSpc>
                          <a:spcPct val="115000"/>
                        </a:lnSpc>
                        <a:spcBef>
                          <a:spcPts val="0"/>
                        </a:spcBef>
                        <a:spcAft>
                          <a:spcPts val="0"/>
                        </a:spcAft>
                      </a:pPr>
                      <a:endParaRPr lang="ar-JO"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endParaRPr lang="ar-JO" sz="1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406" marR="68406" marT="0" marB="0"/>
                </a:tc>
                <a:extLst>
                  <a:ext uri="{0D108BD9-81ED-4DB2-BD59-A6C34878D82A}">
                    <a16:rowId xmlns:a16="http://schemas.microsoft.com/office/drawing/2014/main" xmlns="" val="144398719"/>
                  </a:ext>
                </a:extLst>
              </a:tr>
            </a:tbl>
          </a:graphicData>
        </a:graphic>
      </p:graphicFrame>
      <p:pic>
        <p:nvPicPr>
          <p:cNvPr id="6" name="Picture 2" descr="نتيجة بحث الصور عن العلماء المسلمين">
            <a:extLst>
              <a:ext uri="{FF2B5EF4-FFF2-40B4-BE49-F238E27FC236}">
                <a16:creationId xmlns:a16="http://schemas.microsoft.com/office/drawing/2014/main" xmlns="" id="{F8D74FB2-F2C4-4024-8909-C6F7B3A9828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31642" y="908720"/>
            <a:ext cx="2783767" cy="198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2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نتيجة بحث الصور عن العلماء المسلمي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36"/>
            <a:ext cx="9144000" cy="685006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45422093"/>
              </p:ext>
            </p:extLst>
          </p:nvPr>
        </p:nvGraphicFramePr>
        <p:xfrm>
          <a:off x="971600" y="476672"/>
          <a:ext cx="7344816" cy="6172200"/>
        </p:xfrm>
        <a:graphic>
          <a:graphicData uri="http://schemas.openxmlformats.org/drawingml/2006/table">
            <a:tbl>
              <a:tblPr rtl="1">
                <a:tableStyleId>{125E5076-3810-47DD-B79F-674D7AD40C01}</a:tableStyleId>
              </a:tblPr>
              <a:tblGrid>
                <a:gridCol w="7344816">
                  <a:extLst>
                    <a:ext uri="{9D8B030D-6E8A-4147-A177-3AD203B41FA5}">
                      <a16:colId xmlns:a16="http://schemas.microsoft.com/office/drawing/2014/main" xmlns="" val="20000"/>
                    </a:ext>
                  </a:extLst>
                </a:gridCol>
              </a:tblGrid>
              <a:tr h="502285">
                <a:tc>
                  <a:txBody>
                    <a:bodyPr/>
                    <a:lstStyle/>
                    <a:p>
                      <a:pPr marL="342900" lvl="0" indent="-342900" algn="r" rtl="1">
                        <a:lnSpc>
                          <a:spcPct val="200000"/>
                        </a:lnSpc>
                        <a:spcAft>
                          <a:spcPts val="0"/>
                        </a:spcAft>
                        <a:buFont typeface="+mj-lt"/>
                        <a:buAutoNum type="arabicPeriod" startAt="2"/>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في علم النبات والجغرافيا:</a:t>
                      </a:r>
                      <a:endParaRPr lang="en-US"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0"/>
                  </a:ext>
                </a:extLst>
              </a:tr>
              <a:tr h="1076326">
                <a:tc>
                  <a:txBody>
                    <a:bodyPr/>
                    <a:lstStyle/>
                    <a:p>
                      <a:pPr marL="342900" lvl="0" indent="-342900" algn="r" rtl="1">
                        <a:lnSpc>
                          <a:spcPct val="200000"/>
                        </a:lnSpc>
                        <a:spcAft>
                          <a:spcPts val="0"/>
                        </a:spcAft>
                        <a:buFont typeface="Arabic Typesetting"/>
                        <a:buChar char="-"/>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الادريسي : من أشهر علماء الجغرافية رسم خريطة للعالم . وتأليف : نزهة المشتاق في اختراق الآفاق </a:t>
                      </a:r>
                      <a:endParaRPr lang="en-US"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1"/>
                  </a:ext>
                </a:extLst>
              </a:tr>
              <a:tr h="502285">
                <a:tc>
                  <a:txBody>
                    <a:bodyPr/>
                    <a:lstStyle/>
                    <a:p>
                      <a:pPr marL="342900" lvl="0" indent="-342900" algn="r" rtl="1">
                        <a:lnSpc>
                          <a:spcPct val="200000"/>
                        </a:lnSpc>
                        <a:spcAft>
                          <a:spcPts val="0"/>
                        </a:spcAft>
                        <a:buFont typeface="Arabic Typesetting"/>
                        <a:buChar char="-"/>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المقدسي : وضع مؤلف عن رحلات تصف الهند والصين.</a:t>
                      </a:r>
                      <a:endParaRPr lang="en-US"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2"/>
                  </a:ext>
                </a:extLst>
              </a:tr>
              <a:tr h="1076326">
                <a:tc>
                  <a:txBody>
                    <a:bodyPr/>
                    <a:lstStyle/>
                    <a:p>
                      <a:pPr marL="342900" lvl="0" indent="-342900" algn="r" rtl="1">
                        <a:lnSpc>
                          <a:spcPct val="200000"/>
                        </a:lnSpc>
                        <a:spcAft>
                          <a:spcPts val="0"/>
                        </a:spcAft>
                        <a:buFont typeface="Arabic Typesetting"/>
                        <a:buChar char="-"/>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ابن العون الاشبيلي: وضع مؤلف عن الفلاحة ودراسة حياة النبات والأسمدة والأتربة وأنواع من الفاكهة </a:t>
                      </a:r>
                      <a:endParaRPr lang="en-US"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3"/>
                  </a:ext>
                </a:extLst>
              </a:tr>
              <a:tr h="502285">
                <a:tc>
                  <a:txBody>
                    <a:bodyPr/>
                    <a:lstStyle/>
                    <a:p>
                      <a:pPr marL="342900" lvl="0" indent="-342900" algn="r" rtl="1">
                        <a:lnSpc>
                          <a:spcPct val="200000"/>
                        </a:lnSpc>
                        <a:spcAft>
                          <a:spcPts val="0"/>
                        </a:spcAft>
                        <a:buFont typeface="Arabic Typesetting"/>
                        <a:buChar char="-"/>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ياقوت الحموي: تأليف كتاب : معجم البلدان.</a:t>
                      </a:r>
                      <a:endParaRPr lang="en-US"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4"/>
                  </a:ext>
                </a:extLst>
              </a:tr>
              <a:tr h="502285">
                <a:tc>
                  <a:txBody>
                    <a:bodyPr/>
                    <a:lstStyle/>
                    <a:p>
                      <a:pPr marL="342900" lvl="0" indent="-342900" algn="r" rtl="1">
                        <a:lnSpc>
                          <a:spcPct val="200000"/>
                        </a:lnSpc>
                        <a:spcAft>
                          <a:spcPts val="0"/>
                        </a:spcAft>
                        <a:buFont typeface="Arabic Typesetting"/>
                        <a:buChar char="-"/>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البكري : تأليف كتاب : معجم ما استعجم</a:t>
                      </a:r>
                      <a:endParaRPr lang="en-US"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5"/>
                  </a:ext>
                </a:extLst>
              </a:tr>
              <a:tr h="1650366">
                <a:tc>
                  <a:txBody>
                    <a:bodyPr/>
                    <a:lstStyle/>
                    <a:p>
                      <a:pPr marL="342900" lvl="0" indent="-342900" algn="r" rtl="1">
                        <a:lnSpc>
                          <a:spcPct val="200000"/>
                        </a:lnSpc>
                        <a:spcAft>
                          <a:spcPts val="0"/>
                        </a:spcAft>
                        <a:buFont typeface="Arabic Typesetting"/>
                        <a:buChar char="-"/>
                      </a:pPr>
                      <a:r>
                        <a:rPr lang="ar-SA" sz="2000" b="1" dirty="0">
                          <a:solidFill>
                            <a:schemeClr val="bg1"/>
                          </a:solidFill>
                          <a:effectLst>
                            <a:outerShdw blurRad="38100" dist="38100" dir="2700000" algn="tl">
                              <a:srgbClr val="000000">
                                <a:alpha val="43137"/>
                              </a:srgbClr>
                            </a:outerShdw>
                          </a:effectLst>
                          <a:cs typeface="PT Bold Heading" panose="02010400000000000000" pitchFamily="2" charset="-78"/>
                        </a:rPr>
                        <a:t> أحمد بن ماجد: تأليف كتاب الفوائد في أصول علم البحر والقواعد.</a:t>
                      </a:r>
                      <a:endParaRPr lang="ar-JO" sz="2000" b="1" dirty="0">
                        <a:solidFill>
                          <a:schemeClr val="bg1"/>
                        </a:solidFill>
                        <a:effectLst>
                          <a:outerShdw blurRad="38100" dist="38100" dir="2700000" algn="tl">
                            <a:srgbClr val="000000">
                              <a:alpha val="43137"/>
                            </a:srgbClr>
                          </a:outerShdw>
                        </a:effectLst>
                        <a:cs typeface="PT Bold Heading" panose="02010400000000000000" pitchFamily="2" charset="-78"/>
                      </a:endParaRPr>
                    </a:p>
                    <a:p>
                      <a:pPr marL="342900" lvl="0" indent="-342900" algn="r" rtl="1">
                        <a:lnSpc>
                          <a:spcPct val="200000"/>
                        </a:lnSpc>
                        <a:spcAft>
                          <a:spcPts val="0"/>
                        </a:spcAft>
                        <a:buFont typeface="Arabic Typesetting"/>
                        <a:buChar char="-"/>
                      </a:pPr>
                      <a:endParaRPr lang="ar-JO"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p>
                      <a:pPr marL="0" lvl="0" indent="0" algn="r" rtl="1">
                        <a:lnSpc>
                          <a:spcPct val="200000"/>
                        </a:lnSpc>
                        <a:spcAft>
                          <a:spcPts val="0"/>
                        </a:spcAft>
                        <a:buFont typeface="Arabic Typesetting"/>
                        <a:buNone/>
                      </a:pPr>
                      <a:endParaRPr lang="ar-JO" sz="20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1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pic>
        <p:nvPicPr>
          <p:cNvPr id="4" name="صورة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4" y="0"/>
            <a:ext cx="9108686" cy="682459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810343652"/>
              </p:ext>
            </p:extLst>
          </p:nvPr>
        </p:nvGraphicFramePr>
        <p:xfrm>
          <a:off x="539552" y="3589155"/>
          <a:ext cx="8280920" cy="2955024"/>
        </p:xfrm>
        <a:graphic>
          <a:graphicData uri="http://schemas.openxmlformats.org/drawingml/2006/table">
            <a:tbl>
              <a:tblPr rtl="1">
                <a:tableStyleId>{125E5076-3810-47DD-B79F-674D7AD40C01}</a:tableStyleId>
              </a:tblPr>
              <a:tblGrid>
                <a:gridCol w="4328643">
                  <a:extLst>
                    <a:ext uri="{9D8B030D-6E8A-4147-A177-3AD203B41FA5}">
                      <a16:colId xmlns:a16="http://schemas.microsoft.com/office/drawing/2014/main" xmlns="" val="20000"/>
                    </a:ext>
                  </a:extLst>
                </a:gridCol>
                <a:gridCol w="3952277">
                  <a:extLst>
                    <a:ext uri="{9D8B030D-6E8A-4147-A177-3AD203B41FA5}">
                      <a16:colId xmlns:a16="http://schemas.microsoft.com/office/drawing/2014/main" xmlns="" val="20001"/>
                    </a:ext>
                  </a:extLst>
                </a:gridCol>
              </a:tblGrid>
              <a:tr h="322704">
                <a:tc gridSpan="2">
                  <a:txBody>
                    <a:bodyPr/>
                    <a:lstStyle/>
                    <a:p>
                      <a:pPr marL="457200" algn="ctr" rtl="1">
                        <a:lnSpc>
                          <a:spcPct val="115000"/>
                        </a:lnSpc>
                        <a:spcAft>
                          <a:spcPts val="0"/>
                        </a:spcAft>
                      </a:pPr>
                      <a:endParaRPr lang="en-US" sz="1600" b="1" dirty="0">
                        <a:solidFill>
                          <a:schemeClr val="bg1"/>
                        </a:solidFill>
                        <a:effectLst>
                          <a:outerShdw blurRad="38100" dist="38100" dir="2700000" algn="tl">
                            <a:srgbClr val="000000">
                              <a:alpha val="43137"/>
                            </a:srgbClr>
                          </a:outerShdw>
                        </a:effectLst>
                        <a:cs typeface="PT Bold Heading" panose="02010400000000000000" pitchFamily="2" charset="-78"/>
                      </a:endParaRPr>
                    </a:p>
                    <a:p>
                      <a:pPr marL="457200" algn="ctr" rtl="1">
                        <a:lnSpc>
                          <a:spcPct val="115000"/>
                        </a:lnSpc>
                        <a:spcAft>
                          <a:spcPts val="0"/>
                        </a:spcAft>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الفنـــــــــــــــــــــون</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hMerge="1">
                  <a:txBody>
                    <a:bodyPr/>
                    <a:lstStyle/>
                    <a:p>
                      <a:pPr rtl="1"/>
                      <a:endParaRPr lang="ar-EG"/>
                    </a:p>
                  </a:txBody>
                  <a:tcPr/>
                </a:tc>
                <a:extLst>
                  <a:ext uri="{0D108BD9-81ED-4DB2-BD59-A6C34878D82A}">
                    <a16:rowId xmlns:a16="http://schemas.microsoft.com/office/drawing/2014/main" xmlns="" val="10000"/>
                  </a:ext>
                </a:extLst>
              </a:tr>
              <a:tr h="322704">
                <a:tc>
                  <a:txBody>
                    <a:bodyPr/>
                    <a:lstStyle/>
                    <a:p>
                      <a:pPr algn="just" rtl="1">
                        <a:lnSpc>
                          <a:spcPct val="115000"/>
                        </a:lnSpc>
                        <a:spcAft>
                          <a:spcPts val="0"/>
                        </a:spcAft>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الفن المعماري : يظهر الفن الاسلامي في اسبانيا.</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marL="342900" lvl="0" indent="-342900" algn="just" rtl="1">
                        <a:lnSpc>
                          <a:spcPct val="115000"/>
                        </a:lnSpc>
                        <a:spcAft>
                          <a:spcPts val="0"/>
                        </a:spcAft>
                        <a:buFont typeface="Arabic Typesetting"/>
                        <a:buChar char="-"/>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فنون الحرب :</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xmlns="" val="10001"/>
                  </a:ext>
                </a:extLst>
              </a:tr>
              <a:tr h="645408">
                <a:tc>
                  <a:txBody>
                    <a:bodyPr/>
                    <a:lstStyle/>
                    <a:p>
                      <a:pPr marL="342900" lvl="0" indent="-342900" algn="r" rtl="1">
                        <a:lnSpc>
                          <a:spcPct val="115000"/>
                        </a:lnSpc>
                        <a:spcAft>
                          <a:spcPts val="0"/>
                        </a:spcAft>
                        <a:buFont typeface="Arabic Typesetting"/>
                        <a:buChar char="-"/>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يظهر الفن في الأواني المزركشة الدمشقية والتحف وأغلفة الكتب. والسجاد</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algn="just" rtl="1">
                        <a:lnSpc>
                          <a:spcPct val="115000"/>
                        </a:lnSpc>
                        <a:spcAft>
                          <a:spcPts val="0"/>
                        </a:spcAft>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  العمارة والحصون والخنادق وثياب الفارس.</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xmlns="" val="10002"/>
                  </a:ext>
                </a:extLst>
              </a:tr>
              <a:tr h="322704">
                <a:tc>
                  <a:txBody>
                    <a:bodyPr/>
                    <a:lstStyle/>
                    <a:p>
                      <a:pPr marL="342900" lvl="0" indent="-342900" algn="just" rtl="1">
                        <a:lnSpc>
                          <a:spcPct val="115000"/>
                        </a:lnSpc>
                        <a:spcAft>
                          <a:spcPts val="0"/>
                        </a:spcAft>
                        <a:buFont typeface="Arabic Typesetting"/>
                        <a:buChar char="-"/>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لعبة البولو : وهي الاصل في لعبة كرة القدم.</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algn="just" rtl="1">
                        <a:lnSpc>
                          <a:spcPct val="115000"/>
                        </a:lnSpc>
                        <a:spcAft>
                          <a:spcPts val="0"/>
                        </a:spcAft>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 استخدام الكوفية لوقاية الرأس.</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xmlns="" val="10003"/>
                  </a:ext>
                </a:extLst>
              </a:tr>
              <a:tr h="968113">
                <a:tc>
                  <a:txBody>
                    <a:bodyPr/>
                    <a:lstStyle/>
                    <a:p>
                      <a:pPr marL="342900" lvl="0" indent="-342900" algn="just" rtl="1">
                        <a:lnSpc>
                          <a:spcPct val="115000"/>
                        </a:lnSpc>
                        <a:spcAft>
                          <a:spcPts val="0"/>
                        </a:spcAft>
                        <a:buFont typeface="Arabic Typesetting"/>
                        <a:buChar char="-"/>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الألعاب مثل الشطرنج وهي لعبة أصلها من الهند وانتقلت الى فارس وقد نقلها المسلمون إلى اوروبا.</a:t>
                      </a:r>
                    </a:p>
                    <a:p>
                      <a:pPr marL="342900" lvl="0" indent="-342900" algn="just" rtl="1">
                        <a:lnSpc>
                          <a:spcPct val="115000"/>
                        </a:lnSpc>
                        <a:spcAft>
                          <a:spcPts val="0"/>
                        </a:spcAft>
                        <a:buFont typeface="Arabic Typesetting"/>
                        <a:buNone/>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      الخط العربي والزخرفة      الرايات والبيارق  - والسجاجيد على الجدران</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tc>
                  <a:txBody>
                    <a:bodyPr/>
                    <a:lstStyle/>
                    <a:p>
                      <a:pPr algn="just" rtl="1">
                        <a:lnSpc>
                          <a:spcPct val="115000"/>
                        </a:lnSpc>
                        <a:spcAft>
                          <a:spcPts val="0"/>
                        </a:spcAft>
                      </a:pPr>
                      <a:r>
                        <a:rPr lang="ar-SA" sz="1600" b="1" dirty="0">
                          <a:solidFill>
                            <a:schemeClr val="bg1"/>
                          </a:solidFill>
                          <a:effectLst>
                            <a:outerShdw blurRad="38100" dist="38100" dir="2700000" algn="tl">
                              <a:srgbClr val="000000">
                                <a:alpha val="43137"/>
                              </a:srgbClr>
                            </a:outerShdw>
                          </a:effectLst>
                          <a:cs typeface="PT Bold Heading" panose="02010400000000000000" pitchFamily="2" charset="-78"/>
                        </a:rPr>
                        <a:t>  فنون (الكر والفر). </a:t>
                      </a:r>
                      <a:endParaRPr lang="en-US" sz="1600" b="1" dirty="0">
                        <a:solidFill>
                          <a:schemeClr val="bg1"/>
                        </a:solidFill>
                        <a:effectLst>
                          <a:outerShdw blurRad="38100" dist="38100" dir="2700000" algn="tl">
                            <a:srgbClr val="000000">
                              <a:alpha val="43137"/>
                            </a:srgbClr>
                          </a:outerShdw>
                        </a:effectLst>
                        <a:latin typeface="Simplified Arabic" pitchFamily="18" charset="-78"/>
                        <a:ea typeface="Calibri"/>
                        <a:cs typeface="PT Bold Heading" panose="02010400000000000000" pitchFamily="2" charset="-78"/>
                      </a:endParaRPr>
                    </a:p>
                  </a:txBody>
                  <a:tcPr marL="67546" marR="67546" marT="0" marB="0"/>
                </a:tc>
                <a:extLst>
                  <a:ext uri="{0D108BD9-81ED-4DB2-BD59-A6C34878D82A}">
                    <a16:rowId xmlns:a16="http://schemas.microsoft.com/office/drawing/2014/main" xmlns=""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42175672"/>
              </p:ext>
            </p:extLst>
          </p:nvPr>
        </p:nvGraphicFramePr>
        <p:xfrm>
          <a:off x="539552" y="228600"/>
          <a:ext cx="8256240" cy="3416424"/>
        </p:xfrm>
        <a:graphic>
          <a:graphicData uri="http://schemas.openxmlformats.org/drawingml/2006/table">
            <a:tbl>
              <a:tblPr rtl="1">
                <a:tableStyleId>{125E5076-3810-47DD-B79F-674D7AD40C01}</a:tableStyleId>
              </a:tblPr>
              <a:tblGrid>
                <a:gridCol w="8256240">
                  <a:extLst>
                    <a:ext uri="{9D8B030D-6E8A-4147-A177-3AD203B41FA5}">
                      <a16:colId xmlns:a16="http://schemas.microsoft.com/office/drawing/2014/main" xmlns="" val="20000"/>
                    </a:ext>
                  </a:extLst>
                </a:gridCol>
              </a:tblGrid>
              <a:tr h="369828">
                <a:tc>
                  <a:txBody>
                    <a:bodyPr/>
                    <a:lstStyle/>
                    <a:p>
                      <a:pPr marL="342900" lvl="0" indent="-342900" algn="ctr" rtl="1">
                        <a:lnSpc>
                          <a:spcPct val="115000"/>
                        </a:lnSpc>
                        <a:spcAft>
                          <a:spcPts val="0"/>
                        </a:spcAft>
                        <a:buFont typeface="+mj-lt"/>
                        <a:buAutoNum type="arabicPeriod" startAt="2"/>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في الصناعة:</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0"/>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صناعة الورق. </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1"/>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إدخال صناعة السكر المصنوع من القصب.</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2"/>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استخراج الذهب عن طريق الغسل.</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3"/>
                  </a:ext>
                </a:extLst>
              </a:tr>
              <a:tr h="457800">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استخلصوا العطور بتقطير الورد .</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4"/>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الاقمشة والمنسوجات .</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5"/>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صناعة أنواع الحبر : العادي ، السري، الذهبي. </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6"/>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صناعة السجاد الدمشقي والعجمي . </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7"/>
                  </a:ext>
                </a:extLst>
              </a:tr>
              <a:tr h="369828">
                <a:tc>
                  <a:txBody>
                    <a:bodyPr/>
                    <a:lstStyle/>
                    <a:p>
                      <a:pPr marL="342900" lvl="0" indent="-342900" algn="just" rtl="1">
                        <a:lnSpc>
                          <a:spcPct val="115000"/>
                        </a:lnSpc>
                        <a:spcAft>
                          <a:spcPts val="0"/>
                        </a:spcAft>
                        <a:buFont typeface="Arabic Typesetting"/>
                        <a:buChar char="-"/>
                      </a:pPr>
                      <a:r>
                        <a:rPr lang="ar-SA" sz="1800" b="1" dirty="0">
                          <a:solidFill>
                            <a:schemeClr val="bg1"/>
                          </a:solidFill>
                          <a:effectLst>
                            <a:outerShdw blurRad="38100" dist="38100" dir="2700000" algn="tl">
                              <a:srgbClr val="000000">
                                <a:alpha val="43137"/>
                              </a:srgbClr>
                            </a:outerShdw>
                          </a:effectLst>
                          <a:cs typeface="PT Bold Heading" panose="02010400000000000000" pitchFamily="2" charset="-78"/>
                        </a:rPr>
                        <a:t>صناعة الصابون لأول مرة وعملوا منه صنفين : صنف من الصودا وآخر من البوتاس</a:t>
                      </a:r>
                      <a:endParaRPr lang="en-US" sz="1800" b="1" dirty="0">
                        <a:solidFill>
                          <a:schemeClr val="bg1"/>
                        </a:solidFill>
                        <a:effectLst>
                          <a:outerShdw blurRad="38100" dist="38100" dir="2700000" algn="tl">
                            <a:srgbClr val="000000">
                              <a:alpha val="43137"/>
                            </a:srgbClr>
                          </a:outerShdw>
                        </a:effectLst>
                        <a:latin typeface="Calibri"/>
                        <a:ea typeface="Calibri"/>
                        <a:cs typeface="PT Bold Heading" panose="02010400000000000000" pitchFamily="2" charset="-78"/>
                      </a:endParaRPr>
                    </a:p>
                  </a:txBody>
                  <a:tcPr marL="65686" marR="65686" marT="0" marB="0"/>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4352" y="0"/>
            <a:ext cx="8229600" cy="7461448"/>
          </a:xfrm>
          <a:blipFill>
            <a:blip r:embed="rId2"/>
            <a:tile tx="0" ty="0" sx="100000" sy="100000" flip="none" algn="tl"/>
          </a:blipFill>
        </p:spPr>
        <p:txBody>
          <a:bodyPr wrap="square" numCol="1" anchor="t" anchorCtr="0" compatLnSpc="1">
            <a:prstTxWarp prst="textNoShape">
              <a:avLst/>
            </a:prstTxWarp>
            <a:normAutofit/>
          </a:bodyPr>
          <a:lstStyle/>
          <a:p>
            <a:pPr marL="0" indent="0" algn="r" rtl="1">
              <a:lnSpc>
                <a:spcPct val="200000"/>
              </a:lnSpc>
              <a:defRPr/>
            </a:pPr>
            <a:r>
              <a:rPr lang="ar-SA" sz="2900" b="1" dirty="0">
                <a:effectLst>
                  <a:outerShdw blurRad="38100" dist="38100" dir="2700000" algn="tl">
                    <a:srgbClr val="000000">
                      <a:alpha val="43137"/>
                    </a:srgbClr>
                  </a:outerShdw>
                </a:effectLst>
                <a:cs typeface="PT Bold Heading" panose="02010400000000000000" pitchFamily="2" charset="-78"/>
              </a:rPr>
              <a:t>3</a:t>
            </a:r>
            <a:r>
              <a:rPr lang="ar-SA" sz="29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SA"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حضارة قائمة على طلب العلم وضرورة إعمال العقل: ذكر القرآن الكريم فضل العلم وذكر مشتقاته . واعتمد العلماء العرب منهج الأمانة العلمية بالتجربة والمشاهدة والبحث والتحري والاعتماد على الحقائق العلمية .</a:t>
            </a:r>
            <a:endParaRPr lang="en-US"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00000"/>
              </a:lnSpc>
              <a:defRPr/>
            </a:pPr>
            <a:r>
              <a:rPr lang="ar-SA" sz="22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جعلت للمبادئ الأخلاقية المحل الأول في كل نظمها ومختلف ميادين نشاطها، ولم تجعلها وسيلة لمنفعة دولة أو جماعة أو أفراد: في الحكم، في العلم، في التشريع في الحرب، في السلم، في الاقتصاد، في الأسرة، فقد راعت المبادئ الأخلاقية تشريعًا وتطبيقًا</a:t>
            </a:r>
            <a:r>
              <a:rPr lang="ar-SA"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3" name="Picture 2" descr="نتيجة بحث الصور عن الحضارة الاسلامية">
            <a:extLst>
              <a:ext uri="{FF2B5EF4-FFF2-40B4-BE49-F238E27FC236}">
                <a16:creationId xmlns:a16="http://schemas.microsoft.com/office/drawing/2014/main" xmlns="" id="{2567E753-3B55-46E0-9B61-A393140D2A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aintBrush/>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32243" y="4309168"/>
            <a:ext cx="8229600" cy="2548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نتيجة بحث الصور عن الحضارة الاسلامي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Strokes/>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6677"/>
            <a:ext cx="9144000" cy="685132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68313" y="6676"/>
            <a:ext cx="8229600" cy="6590675"/>
          </a:xfrm>
          <a:blipFill>
            <a:blip r:embed="rId4"/>
            <a:tile tx="0" ty="0" sx="100000" sy="100000" flip="none" algn="tl"/>
          </a:blipFill>
        </p:spPr>
        <p:txBody>
          <a:bodyPr wrap="square" numCol="1" anchor="t" anchorCtr="0" compatLnSpc="1">
            <a:prstTxWarp prst="textNoShape">
              <a:avLst/>
            </a:prstTxWarp>
            <a:normAutofit/>
          </a:bodyPr>
          <a:lstStyle/>
          <a:p>
            <a:pPr marL="0" indent="0" algn="ctr" rtl="1">
              <a:lnSpc>
                <a:spcPct val="250000"/>
              </a:lnSpc>
              <a:defRPr/>
            </a:pP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مقومات الحضارة العربية الإسلامية: </a:t>
            </a:r>
            <a:endParaRPr lang="en-US"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a:lnSpc>
                <a:spcPct val="250000"/>
              </a:lnSpc>
              <a:defRPr/>
            </a:pP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1</a:t>
            </a:r>
            <a:r>
              <a:rPr lang="ar-SA"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الإسلام: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يعتبر الإسلام هو المقوم الرئيس للحضارة العربية الإسلامية إذ جاء بمبادئ ومفاهيم أساسية بلورت الوعي السياسي والحضاري للمسلمين وأثرت في توجهاتهم المستقبلية</a:t>
            </a: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التي قامت على مبادئ كلية أسسها: التوحيد والوسطية والعدالة والمساواة والشورى. </a:t>
            </a: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إضافة الى مفهوم جديد للأمة تجاوز التركيب القبلي فهي متوحدة متراصة حملت آخر الرسالات السماوية .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ليشكل الإسلام حالة ثورية أطاحت بالتراكيب الاجتماعية القديمة لتبني من العرب أمة لها رسالة عظيمة.</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r" rtl="1" eaLnBrk="1" hangingPunct="1">
              <a:lnSpc>
                <a:spcPct val="250000"/>
              </a:lnSpc>
              <a:buNone/>
              <a:defRPr/>
            </a:pPr>
            <a:endPar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69876" y="16462"/>
            <a:ext cx="8574124" cy="6364866"/>
          </a:xfrm>
          <a:blipFill>
            <a:blip r:embed="rId2"/>
            <a:tile tx="0" ty="0" sx="100000" sy="100000" flip="none" algn="tl"/>
          </a:blipFill>
        </p:spPr>
        <p:txBody>
          <a:bodyPr wrap="square" numCol="1" anchor="t" anchorCtr="0" compatLnSpc="1">
            <a:prstTxWarp prst="textNoShape">
              <a:avLst/>
            </a:prstTxWarp>
            <a:noAutofit/>
          </a:bodyPr>
          <a:lstStyle/>
          <a:p>
            <a:pPr marL="0" indent="0" algn="just" rtl="1" eaLnBrk="1" hangingPunct="1">
              <a:lnSpc>
                <a:spcPct val="150000"/>
              </a:lnSpc>
              <a:defRPr/>
            </a:pPr>
            <a:endParaRPr lang="en-US"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r>
              <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a:t>
            </a:r>
            <a:r>
              <a:rPr lang="ar-SA"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b="1"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اللغة العربية</a:t>
            </a:r>
            <a:r>
              <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حفظت التراث العربي بمكوناته، وتفردت عن غيرها من اللغات في المفردات والمرونة والتصريف وانتشرت مع انتشار الإسلام فغدت لغة الفكر والإدارة كما استوعبت تراث الحضارات الأخرى</a:t>
            </a:r>
            <a:r>
              <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يونانية وفارسية وهندية) . تشرفت العربية بكونها لغة القرآن الكريم الذي أكسبها حرمة وضمن لها الاستمرار عبر العصور، لتكون جديرة بالرسالة وتكون لغة العلم والحكم والاقتصاد والأدب، والشعر. </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r>
              <a:rPr lang="ar-SA" sz="2000"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sz="2000"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العروبة: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ونعني بها دور العرب ولغتهم وأثارهم بصورة عامة في بناء دولة الإسلام وحضارتها ، فقد كان العرب العنصر الأول والأساسي الذي حمل لواء الإسلام ومهمة الجهاد لنشر الدين الجديد خارج بلادهم وتوصيله لشعوب الدنيا كلها ، كما كانت العربية لغة قريش هي اللسان الذي نزل به كتاب المسلمين جميعاً ، هذا بالإضافة إلى طبائعهم وعاداتهم إلى غير ذلك من مظاهر التحضر  </a:t>
            </a:r>
            <a:r>
              <a:rPr lang="ar-SA"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التي تميزت بها بعض المجتمعات العربية . </a:t>
            </a:r>
            <a:r>
              <a:rPr lang="ar-JO"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كحضارة بلاد اليمن القديمة ومملكة الأنباط والحيرة والغساسنة وغيرهم .</a:t>
            </a:r>
            <a:endParaRPr lang="en-US" sz="2000"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endParaRPr lang="en-US"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lnSpc>
                <a:spcPct val="150000"/>
              </a:lnSpc>
              <a:defRPr/>
            </a:pPr>
            <a:endParaRPr lang="ar-JO" sz="20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3" name="Picture 2" descr="نتيجة بحث الصور عن الحضارة الاسلامية">
            <a:extLst>
              <a:ext uri="{FF2B5EF4-FFF2-40B4-BE49-F238E27FC236}">
                <a16:creationId xmlns:a16="http://schemas.microsoft.com/office/drawing/2014/main" xmlns="" id="{49A271EB-25AD-4346-AE0F-990B92F77C9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GlowDiffused/>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79512" y="4842787"/>
            <a:ext cx="8856984" cy="19642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نتيجة بحث الصور عن الحضارة الاسلامية"/>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036496" cy="685492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403448" y="332656"/>
            <a:ext cx="8229600" cy="5976664"/>
          </a:xfrm>
          <a:blipFill>
            <a:blip r:embed="rId4"/>
            <a:tile tx="0" ty="0" sx="100000" sy="100000" flip="none" algn="tl"/>
          </a:blipFill>
        </p:spPr>
        <p:txBody>
          <a:bodyPr wrap="square" numCol="1" anchor="t" anchorCtr="0" compatLnSpc="1">
            <a:prstTxWarp prst="textNoShape">
              <a:avLst/>
            </a:prstTxWarp>
            <a:normAutofit/>
          </a:bodyPr>
          <a:lstStyle/>
          <a:p>
            <a:pPr marL="0" indent="0" algn="ctr" rtl="1">
              <a:lnSpc>
                <a:spcPct val="200000"/>
              </a:lnSpc>
              <a:defRPr/>
            </a:pPr>
            <a:r>
              <a:rPr lang="ar-JO" sz="1800" b="1" u="sng"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الموقع الجغرافي و الانفتاح على العالم: </a:t>
            </a:r>
          </a:p>
          <a:p>
            <a:pPr marL="0" indent="0" algn="just" rtl="1">
              <a:lnSpc>
                <a:spcPct val="200000"/>
              </a:lnSpc>
              <a:buNone/>
              <a:defRPr/>
            </a:pP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اسهم الموقع الجغرافي المميز للعالم الإسلامي في قيام حضارة راسخة ترجع جذورها إلى قبل الإسلام، </a:t>
            </a:r>
            <a:endParaRPr lang="ar-SA"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1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وتعود </a:t>
            </a:r>
            <a:r>
              <a:rPr lang="ar-JO" sz="1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rPr>
              <a:t> أهمية هذا الموقع إلى عدة عوامل ، ابرزها: </a:t>
            </a:r>
            <a:endParaRPr lang="en-US" sz="1800" b="1" dirty="0">
              <a:effectLst>
                <a:outerShdw blurRad="38100" dist="38100" dir="2700000" algn="tl">
                  <a:srgbClr val="000000">
                    <a:alpha val="43137"/>
                  </a:srgbClr>
                </a:outerShdw>
              </a:effectLst>
              <a:highlight>
                <a:srgbClr val="FFFF00"/>
              </a:highlight>
              <a:latin typeface="Simplified Arabic" panose="02020603050405020304" pitchFamily="18" charset="-78"/>
              <a:cs typeface="Simplified Arabic" panose="02020603050405020304" pitchFamily="18" charset="-78"/>
            </a:endParaRPr>
          </a:p>
          <a:p>
            <a:pPr marL="0" indent="0" algn="just" rtl="1">
              <a:lnSpc>
                <a:spcPct val="200000"/>
              </a:lnSpc>
              <a:defRPr/>
            </a:pP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a:t>
            </a:r>
            <a:r>
              <a:rPr lang="ar-SA"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ا</a:t>
            </a: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حتل قلب العـــالم القديم (آسيا – أفريقيا – اوروبا) وشكّل جسراً للربط بين هذه القارات. </a:t>
            </a:r>
            <a:endParaRPr lang="en-US"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2- </a:t>
            </a:r>
            <a:r>
              <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الإشراف على المسطحات المائية الكبرى: المحيط الأطلسي، والمحيط الهندي، والبحار: المتوسط والاحمر وبحر العرب والخليج العربي والبحر الأسود، وبحر قزوين إضافة إلى الأنهار: نهر النيل ونهر النيجر والفرات ودجلة والعاصي والليطاني ونهر الكونغو، بالإضافة إلى البحار الداخلية الصغيرة والأحواض.</a:t>
            </a:r>
            <a:endParaRPr lang="en-US"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eaLnBrk="1" hangingPunct="1">
              <a:defRPr/>
            </a:pPr>
            <a:endParaRPr lang="ar-JO" sz="18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C02424-38C0-41B3-B6A1-10B2BFBE8731}"/>
              </a:ext>
            </a:extLst>
          </p:cNvPr>
          <p:cNvSpPr txBox="1"/>
          <p:nvPr/>
        </p:nvSpPr>
        <p:spPr>
          <a:xfrm>
            <a:off x="899592" y="1201467"/>
            <a:ext cx="8064896" cy="4431983"/>
          </a:xfrm>
          <a:prstGeom prst="rect">
            <a:avLst/>
          </a:prstGeom>
          <a:noFill/>
        </p:spPr>
        <p:txBody>
          <a:bodyPr wrap="square">
            <a:spAutoFit/>
          </a:bodyPr>
          <a:lstStyle/>
          <a:p>
            <a:pPr marL="0" indent="0" algn="just" rtl="1">
              <a:lnSpc>
                <a:spcPct val="20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3- </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سيطرته على شرايين التجارة العالمية في تلك الفترة بسيطرته على المضائق: هرمز ومضيق جبل طارق وباب المندب، البسفور والدردنيل.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4- </a:t>
            </a:r>
            <a:r>
              <a:rPr lang="ar-JO"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تنوع الأنماط المناخية والتربة الخصبة والمياه أدى إلى تنوع في المحاصيل الزراعية.</a:t>
            </a:r>
            <a:endPar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200000"/>
              </a:lnSpc>
              <a:defRPr/>
            </a:pP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هذه الخصائص كانت سببا في نشأة الحضارات الإنسانية ( الرافدين – الفراعنة – الفينيقية – وحضارات البحر </a:t>
            </a:r>
            <a:r>
              <a:rPr lang="ar-SA" sz="2400" b="1" dirty="0" err="1">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المتوسطومن</a:t>
            </a:r>
            <a:r>
              <a:rPr lang="ar-SA"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ثم حضارة العالم الإسلامي .</a:t>
            </a:r>
            <a:endParaRPr lang="en-US" sz="24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06400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نتيجة بحث الصور عن الانباط"/>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79512" y="4077072"/>
            <a:ext cx="8568952"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F0A3A7E6-B01E-460D-9360-410D8DFAC7D3}"/>
              </a:ext>
            </a:extLst>
          </p:cNvPr>
          <p:cNvSpPr txBox="1"/>
          <p:nvPr/>
        </p:nvSpPr>
        <p:spPr>
          <a:xfrm>
            <a:off x="539552" y="404665"/>
            <a:ext cx="8424936" cy="3381695"/>
          </a:xfrm>
          <a:prstGeom prst="rect">
            <a:avLst/>
          </a:prstGeom>
          <a:noFill/>
        </p:spPr>
        <p:txBody>
          <a:bodyPr wrap="square">
            <a:spAutoFit/>
          </a:bodyPr>
          <a:lstStyle/>
          <a:p>
            <a:pPr marL="0" indent="0" algn="just" rtl="1">
              <a:lnSpc>
                <a:spcPct val="150000"/>
              </a:lnSpc>
              <a:defRPr/>
            </a:pPr>
            <a:r>
              <a:rPr lang="ar-SA" b="1" u="sng"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وقد ظهرت في بلاد الشام حضارات أهمها :</a:t>
            </a:r>
          </a:p>
          <a:p>
            <a:pPr marL="0" indent="0" algn="just" rtl="1">
              <a:lnSpc>
                <a:spcPct val="150000"/>
              </a:lnSpc>
              <a:defRPr/>
            </a:pPr>
            <a:r>
              <a:rPr lang="ar-JO"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حضارة الأنباط: </a:t>
            </a:r>
            <a:endParaRPr lang="en-US" dirty="0">
              <a:solidFill>
                <a:srgbClr val="FF0000"/>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marL="0" indent="0" algn="just" rtl="1">
              <a:lnSpc>
                <a:spcPct val="150000"/>
              </a:lnSpc>
              <a:defRPr/>
            </a:pPr>
            <a:r>
              <a:rPr lang="ar-JO"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اتخذ الأنباط البتراء عاصمة لهم وقد تمتعت بكونها إحدى محطات القوافل على الطريق التجاري بين اليمن والبحر المتوسط حيث يتم تبادل اللبان والمر من اليمن والزجاج والحرير من بلاد الشام، وبدورهم صدر الأنباط الذهب والفضة وزيت السمسم والغاز أما اللؤلؤ فمن الخليج العربي بينما الحرير من الصين. وبالتالي ساعد الانفتاح على العالم على جعل الأرض العربية معرضة لتيارات فكرية ودينية، وكانت لغتهم مزدوجة عربية، بينما كانت كتابتهم آرامية وقد اجاد التجار منهم اللغة اليونانية إضافة للعربية والآرامية. وقد ظهر التأثير اليوناني والروماني في القبور والمعابد والقصور المنحوتة في الصخر. </a:t>
            </a:r>
            <a:endParaRPr lang="en-US"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1495</TotalTime>
  <Words>3089</Words>
  <Application>Microsoft Office PowerPoint</Application>
  <PresentationFormat>On-screen Show (4:3)</PresentationFormat>
  <Paragraphs>184</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    الحضارة العربية الإسلامية : الفصل الثاني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تقديم المشروع في المدرسة الديار</dc:title>
  <dc:creator>user</dc:creator>
  <cp:lastModifiedBy>Windows User</cp:lastModifiedBy>
  <cp:revision>182</cp:revision>
  <dcterms:created xsi:type="dcterms:W3CDTF">2012-07-23T14:28:40Z</dcterms:created>
  <dcterms:modified xsi:type="dcterms:W3CDTF">2020-10-11T20:50:19Z</dcterms:modified>
</cp:coreProperties>
</file>